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6" r:id="rId2"/>
    <p:sldMasterId id="2147483677" r:id="rId3"/>
    <p:sldMasterId id="2147483701" r:id="rId4"/>
  </p:sldMasterIdLst>
  <p:notesMasterIdLst>
    <p:notesMasterId r:id="rId44"/>
  </p:notesMasterIdLst>
  <p:handoutMasterIdLst>
    <p:handoutMasterId r:id="rId45"/>
  </p:handoutMasterIdLst>
  <p:sldIdLst>
    <p:sldId id="317" r:id="rId5"/>
    <p:sldId id="258" r:id="rId6"/>
    <p:sldId id="300" r:id="rId7"/>
    <p:sldId id="293" r:id="rId8"/>
    <p:sldId id="292" r:id="rId9"/>
    <p:sldId id="276" r:id="rId10"/>
    <p:sldId id="262" r:id="rId11"/>
    <p:sldId id="296" r:id="rId12"/>
    <p:sldId id="257" r:id="rId13"/>
    <p:sldId id="297" r:id="rId14"/>
    <p:sldId id="298" r:id="rId15"/>
    <p:sldId id="295" r:id="rId16"/>
    <p:sldId id="263" r:id="rId17"/>
    <p:sldId id="264" r:id="rId18"/>
    <p:sldId id="280" r:id="rId19"/>
    <p:sldId id="285" r:id="rId20"/>
    <p:sldId id="286" r:id="rId21"/>
    <p:sldId id="288" r:id="rId22"/>
    <p:sldId id="281" r:id="rId23"/>
    <p:sldId id="268" r:id="rId24"/>
    <p:sldId id="284" r:id="rId25"/>
    <p:sldId id="299" r:id="rId26"/>
    <p:sldId id="291" r:id="rId27"/>
    <p:sldId id="294" r:id="rId28"/>
    <p:sldId id="318" r:id="rId29"/>
    <p:sldId id="315" r:id="rId30"/>
    <p:sldId id="301" r:id="rId31"/>
    <p:sldId id="304" r:id="rId32"/>
    <p:sldId id="305" r:id="rId33"/>
    <p:sldId id="306" r:id="rId34"/>
    <p:sldId id="307" r:id="rId35"/>
    <p:sldId id="308" r:id="rId36"/>
    <p:sldId id="309" r:id="rId37"/>
    <p:sldId id="310" r:id="rId38"/>
    <p:sldId id="311" r:id="rId39"/>
    <p:sldId id="319" r:id="rId40"/>
    <p:sldId id="313" r:id="rId41"/>
    <p:sldId id="289" r:id="rId42"/>
    <p:sldId id="27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mara Lee Pinard" initials="TL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autoAdjust="0"/>
    <p:restoredTop sz="84058" autoAdjust="0"/>
  </p:normalViewPr>
  <p:slideViewPr>
    <p:cSldViewPr>
      <p:cViewPr>
        <p:scale>
          <a:sx n="56" d="100"/>
          <a:sy n="56" d="100"/>
        </p:scale>
        <p:origin x="-1568" y="-3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35"/>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Specific Conductivity</c:v>
          </c:tx>
          <c:spPr>
            <a:ln>
              <a:prstDash val="sysDot"/>
            </a:ln>
          </c:spPr>
          <c:xVal>
            <c:numRef>
              <c:f>SpCon!$B$18:$B$62</c:f>
              <c:numCache>
                <c:formatCode>mm/dd/yy;@</c:formatCode>
                <c:ptCount val="8"/>
                <c:pt idx="0">
                  <c:v>40626.0</c:v>
                </c:pt>
                <c:pt idx="1">
                  <c:v>40633.0</c:v>
                </c:pt>
                <c:pt idx="2">
                  <c:v>40638.0</c:v>
                </c:pt>
                <c:pt idx="3">
                  <c:v>40644.0</c:v>
                </c:pt>
                <c:pt idx="4">
                  <c:v>40679.0</c:v>
                </c:pt>
                <c:pt idx="5">
                  <c:v>40679.0</c:v>
                </c:pt>
                <c:pt idx="6">
                  <c:v>40721.0</c:v>
                </c:pt>
                <c:pt idx="7" formatCode="m/d/yyyy">
                  <c:v>40737.0</c:v>
                </c:pt>
              </c:numCache>
            </c:numRef>
          </c:xVal>
          <c:yVal>
            <c:numRef>
              <c:f>SpCon!$C$18:$C$62</c:f>
              <c:numCache>
                <c:formatCode>General</c:formatCode>
                <c:ptCount val="8"/>
                <c:pt idx="0">
                  <c:v>2208.0</c:v>
                </c:pt>
                <c:pt idx="1">
                  <c:v>2257.0</c:v>
                </c:pt>
                <c:pt idx="2">
                  <c:v>1620.0</c:v>
                </c:pt>
                <c:pt idx="3">
                  <c:v>560.0</c:v>
                </c:pt>
                <c:pt idx="4">
                  <c:v>989.0</c:v>
                </c:pt>
                <c:pt idx="5">
                  <c:v>1890.0</c:v>
                </c:pt>
                <c:pt idx="6">
                  <c:v>1190.0</c:v>
                </c:pt>
                <c:pt idx="7">
                  <c:v>1730.0</c:v>
                </c:pt>
              </c:numCache>
            </c:numRef>
          </c:yVal>
          <c:smooth val="0"/>
        </c:ser>
        <c:dLbls>
          <c:showLegendKey val="0"/>
          <c:showVal val="0"/>
          <c:showCatName val="0"/>
          <c:showSerName val="0"/>
          <c:showPercent val="0"/>
          <c:showBubbleSize val="0"/>
        </c:dLbls>
        <c:axId val="2141353224"/>
        <c:axId val="2140037752"/>
      </c:scatterChart>
      <c:scatterChart>
        <c:scatterStyle val="lineMarker"/>
        <c:varyColors val="0"/>
        <c:ser>
          <c:idx val="1"/>
          <c:order val="1"/>
          <c:tx>
            <c:v>Chloride</c:v>
          </c:tx>
          <c:spPr>
            <a:ln w="9525">
              <a:noFill/>
            </a:ln>
          </c:spPr>
          <c:marker>
            <c:symbol val="x"/>
            <c:size val="10"/>
            <c:spPr>
              <a:noFill/>
            </c:spPr>
          </c:marker>
          <c:xVal>
            <c:numRef>
              <c:f>SpCon!$B$18:$B$62</c:f>
              <c:numCache>
                <c:formatCode>mm/dd/yy;@</c:formatCode>
                <c:ptCount val="8"/>
                <c:pt idx="0">
                  <c:v>40626.0</c:v>
                </c:pt>
                <c:pt idx="1">
                  <c:v>40633.0</c:v>
                </c:pt>
                <c:pt idx="2">
                  <c:v>40638.0</c:v>
                </c:pt>
                <c:pt idx="3">
                  <c:v>40644.0</c:v>
                </c:pt>
                <c:pt idx="4">
                  <c:v>40679.0</c:v>
                </c:pt>
                <c:pt idx="5">
                  <c:v>40679.0</c:v>
                </c:pt>
                <c:pt idx="6">
                  <c:v>40721.0</c:v>
                </c:pt>
                <c:pt idx="7" formatCode="m/d/yyyy">
                  <c:v>40737.0</c:v>
                </c:pt>
              </c:numCache>
            </c:numRef>
          </c:xVal>
          <c:yVal>
            <c:numRef>
              <c:f>SpCon!$E$18:$E$62</c:f>
              <c:numCache>
                <c:formatCode>General</c:formatCode>
                <c:ptCount val="8"/>
                <c:pt idx="0">
                  <c:v>610.0</c:v>
                </c:pt>
                <c:pt idx="1">
                  <c:v>620.0</c:v>
                </c:pt>
                <c:pt idx="2">
                  <c:v>440.0</c:v>
                </c:pt>
                <c:pt idx="3">
                  <c:v>140.0</c:v>
                </c:pt>
                <c:pt idx="5">
                  <c:v>540.0</c:v>
                </c:pt>
                <c:pt idx="7">
                  <c:v>400.0</c:v>
                </c:pt>
              </c:numCache>
            </c:numRef>
          </c:yVal>
          <c:smooth val="0"/>
        </c:ser>
        <c:dLbls>
          <c:showLegendKey val="0"/>
          <c:showVal val="0"/>
          <c:showCatName val="0"/>
          <c:showSerName val="0"/>
          <c:showPercent val="0"/>
          <c:showBubbleSize val="0"/>
        </c:dLbls>
        <c:axId val="2141349688"/>
        <c:axId val="2140040808"/>
      </c:scatterChart>
      <c:valAx>
        <c:axId val="2141353224"/>
        <c:scaling>
          <c:orientation val="minMax"/>
        </c:scaling>
        <c:delete val="0"/>
        <c:axPos val="b"/>
        <c:numFmt formatCode="mm/dd/yy;@" sourceLinked="1"/>
        <c:majorTickMark val="out"/>
        <c:minorTickMark val="none"/>
        <c:tickLblPos val="nextTo"/>
        <c:crossAx val="2140037752"/>
        <c:crosses val="autoZero"/>
        <c:crossBetween val="midCat"/>
      </c:valAx>
      <c:valAx>
        <c:axId val="2140037752"/>
        <c:scaling>
          <c:orientation val="minMax"/>
        </c:scaling>
        <c:delete val="0"/>
        <c:axPos val="l"/>
        <c:majorGridlines/>
        <c:numFmt formatCode="General" sourceLinked="1"/>
        <c:majorTickMark val="out"/>
        <c:minorTickMark val="none"/>
        <c:tickLblPos val="nextTo"/>
        <c:crossAx val="2141353224"/>
        <c:crosses val="autoZero"/>
        <c:crossBetween val="midCat"/>
      </c:valAx>
      <c:valAx>
        <c:axId val="2140040808"/>
        <c:scaling>
          <c:orientation val="minMax"/>
        </c:scaling>
        <c:delete val="0"/>
        <c:axPos val="r"/>
        <c:numFmt formatCode="General" sourceLinked="1"/>
        <c:majorTickMark val="out"/>
        <c:minorTickMark val="none"/>
        <c:tickLblPos val="nextTo"/>
        <c:crossAx val="2141349688"/>
        <c:crosses val="max"/>
        <c:crossBetween val="midCat"/>
      </c:valAx>
      <c:valAx>
        <c:axId val="2141349688"/>
        <c:scaling>
          <c:orientation val="minMax"/>
        </c:scaling>
        <c:delete val="1"/>
        <c:axPos val="b"/>
        <c:numFmt formatCode="mm/dd/yy;@" sourceLinked="1"/>
        <c:majorTickMark val="out"/>
        <c:minorTickMark val="none"/>
        <c:tickLblPos val="nextTo"/>
        <c:crossAx val="2140040808"/>
        <c:crosses val="autoZero"/>
        <c:crossBetween val="midCat"/>
      </c:valAx>
    </c:plotArea>
    <c:legend>
      <c:legendPos val="r"/>
      <c:layout>
        <c:manualLayout>
          <c:xMode val="edge"/>
          <c:yMode val="edge"/>
          <c:x val="0.823745635056488"/>
          <c:y val="0.213171875151139"/>
          <c:w val="0.176254364943512"/>
          <c:h val="0.0822742431782055"/>
        </c:manualLayout>
      </c:layout>
      <c:overlay val="0"/>
    </c:legend>
    <c:plotVisOnly val="1"/>
    <c:dispBlanksAs val="gap"/>
    <c:showDLblsOverMax val="0"/>
  </c:chart>
  <c:spPr>
    <a:solidFill>
      <a:schemeClr val="bg1"/>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0.61532</cdr:x>
      <cdr:y>0.63833</cdr:y>
    </cdr:from>
    <cdr:to>
      <cdr:x>0.7477</cdr:x>
      <cdr:y>0.70449</cdr:y>
    </cdr:to>
    <cdr:sp macro="" textlink="">
      <cdr:nvSpPr>
        <cdr:cNvPr id="2" name="TextBox 9"/>
        <cdr:cNvSpPr txBox="1"/>
      </cdr:nvSpPr>
      <cdr:spPr>
        <a:xfrm xmlns:a="http://schemas.openxmlformats.org/drawingml/2006/main">
          <a:off x="5392050" y="3563569"/>
          <a:ext cx="116004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solidFill>
                <a:srgbClr val="FF0000"/>
              </a:solidFill>
            </a:rPr>
            <a:t>230 µg/L</a:t>
          </a:r>
          <a:endParaRPr lang="en-US"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210EAD-03F6-4CE4-BA8F-0D31E6055247}" type="datetimeFigureOut">
              <a:rPr lang="en-US" smtClean="0"/>
              <a:t>10/19/11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C1477-BADA-4435-9931-81B04437CC12}" type="slidenum">
              <a:rPr lang="en-US" smtClean="0"/>
              <a:t>‹#›</a:t>
            </a:fld>
            <a:endParaRPr lang="en-US"/>
          </a:p>
        </p:txBody>
      </p:sp>
    </p:spTree>
    <p:extLst>
      <p:ext uri="{BB962C8B-B14F-4D97-AF65-F5344CB8AC3E}">
        <p14:creationId xmlns:p14="http://schemas.microsoft.com/office/powerpoint/2010/main" val="1673884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74C185-5273-4F1B-91C9-2DFBF480621A}" type="datetimeFigureOut">
              <a:rPr lang="en-US" smtClean="0"/>
              <a:t>10/19/11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DE2485-4895-49D4-8DE8-59DC8EB345F7}" type="slidenum">
              <a:rPr lang="en-US" smtClean="0"/>
              <a:t>‹#›</a:t>
            </a:fld>
            <a:endParaRPr lang="en-US"/>
          </a:p>
        </p:txBody>
      </p:sp>
    </p:spTree>
    <p:extLst>
      <p:ext uri="{BB962C8B-B14F-4D97-AF65-F5344CB8AC3E}">
        <p14:creationId xmlns:p14="http://schemas.microsoft.com/office/powerpoint/2010/main" val="345506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j-lt"/>
            </a:endParaRPr>
          </a:p>
        </p:txBody>
      </p:sp>
      <p:sp>
        <p:nvSpPr>
          <p:cNvPr id="4" name="Slide Number Placeholder 3"/>
          <p:cNvSpPr>
            <a:spLocks noGrp="1"/>
          </p:cNvSpPr>
          <p:nvPr>
            <p:ph type="sldNum" sz="quarter" idx="10"/>
          </p:nvPr>
        </p:nvSpPr>
        <p:spPr/>
        <p:txBody>
          <a:bodyPr/>
          <a:lstStyle/>
          <a:p>
            <a:fld id="{4FDE2485-4895-49D4-8DE8-59DC8EB345F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5401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Non-structural BMPs:</a:t>
            </a:r>
          </a:p>
          <a:p>
            <a:pPr marL="228600" indent="-228600">
              <a:buAutoNum type="arabicPeriod"/>
            </a:pPr>
            <a:r>
              <a:rPr lang="en-US" dirty="0" smtClean="0"/>
              <a:t>Land use planning</a:t>
            </a:r>
            <a:r>
              <a:rPr lang="en-US" baseline="0" dirty="0" smtClean="0"/>
              <a:t> and standards promoting LID</a:t>
            </a:r>
          </a:p>
          <a:p>
            <a:pPr marL="228600" indent="-228600">
              <a:buAutoNum type="arabicPeriod"/>
            </a:pPr>
            <a:r>
              <a:rPr lang="en-US" baseline="0" dirty="0" smtClean="0"/>
              <a:t>Good housekeeping</a:t>
            </a:r>
          </a:p>
          <a:p>
            <a:pPr marL="228600" indent="-228600">
              <a:buAutoNum type="arabicPeriod"/>
            </a:pPr>
            <a:r>
              <a:rPr lang="en-US" baseline="0" dirty="0" smtClean="0"/>
              <a:t>Targeted education and training to promote adoption of previous two components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Calibri" pitchFamily="34" charset="0"/>
              </a:rPr>
              <a:t>Operation and Maintenance plans have been developed for all participating parcels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15</a:t>
            </a:fld>
            <a:endParaRPr lang="en-US"/>
          </a:p>
        </p:txBody>
      </p:sp>
    </p:spTree>
    <p:extLst>
      <p:ext uri="{BB962C8B-B14F-4D97-AF65-F5344CB8AC3E}">
        <p14:creationId xmlns:p14="http://schemas.microsoft.com/office/powerpoint/2010/main" val="222755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4437">
              <a:defRPr>
                <a:solidFill>
                  <a:schemeClr val="tx1"/>
                </a:solidFill>
                <a:latin typeface="Arial" charset="0"/>
              </a:defRPr>
            </a:lvl1pPr>
            <a:lvl2pPr marL="729057" indent="-280406" defTabSz="914437">
              <a:defRPr>
                <a:solidFill>
                  <a:schemeClr val="tx1"/>
                </a:solidFill>
                <a:latin typeface="Arial" charset="0"/>
              </a:defRPr>
            </a:lvl2pPr>
            <a:lvl3pPr marL="1121626" indent="-224325" defTabSz="914437">
              <a:defRPr>
                <a:solidFill>
                  <a:schemeClr val="tx1"/>
                </a:solidFill>
                <a:latin typeface="Arial" charset="0"/>
              </a:defRPr>
            </a:lvl3pPr>
            <a:lvl4pPr marL="1570276" indent="-224325" defTabSz="914437">
              <a:defRPr>
                <a:solidFill>
                  <a:schemeClr val="tx1"/>
                </a:solidFill>
                <a:latin typeface="Arial" charset="0"/>
              </a:defRPr>
            </a:lvl4pPr>
            <a:lvl5pPr marL="2018927" indent="-224325" defTabSz="914437">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685F7B42-5BBF-4978-A5F8-8F1F16C5F957}" type="slidenum">
              <a:rPr lang="en-US"/>
              <a:pPr/>
              <a:t>16</a:t>
            </a:fld>
            <a:endParaRPr lang="en-US"/>
          </a:p>
        </p:txBody>
      </p:sp>
      <p:sp>
        <p:nvSpPr>
          <p:cNvPr id="38915" name="Rectangle 2"/>
          <p:cNvSpPr>
            <a:spLocks noGrp="1" noRot="1" noChangeAspect="1" noChangeArrowheads="1" noTextEdit="1"/>
          </p:cNvSpPr>
          <p:nvPr>
            <p:ph type="sldImg"/>
          </p:nvPr>
        </p:nvSpPr>
        <p:spPr>
          <a:xfrm>
            <a:off x="1155424" y="687049"/>
            <a:ext cx="4547152" cy="3429000"/>
          </a:xfrm>
          <a:ln/>
        </p:spPr>
      </p:sp>
      <p:sp>
        <p:nvSpPr>
          <p:cNvPr id="38916" name="Rectangle 3"/>
          <p:cNvSpPr>
            <a:spLocks noGrp="1" noChangeArrowheads="1"/>
          </p:cNvSpPr>
          <p:nvPr>
            <p:ph type="body" idx="1"/>
          </p:nvPr>
        </p:nvSpPr>
        <p:spPr>
          <a:xfrm>
            <a:off x="686421" y="4344025"/>
            <a:ext cx="5485158" cy="4112926"/>
          </a:xfrm>
          <a:noFill/>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4437">
              <a:defRPr>
                <a:solidFill>
                  <a:schemeClr val="tx1"/>
                </a:solidFill>
                <a:latin typeface="Arial" charset="0"/>
              </a:defRPr>
            </a:lvl1pPr>
            <a:lvl2pPr marL="729057" indent="-280406" defTabSz="914437">
              <a:defRPr>
                <a:solidFill>
                  <a:schemeClr val="tx1"/>
                </a:solidFill>
                <a:latin typeface="Arial" charset="0"/>
              </a:defRPr>
            </a:lvl2pPr>
            <a:lvl3pPr marL="1121626" indent="-224325" defTabSz="914437">
              <a:defRPr>
                <a:solidFill>
                  <a:schemeClr val="tx1"/>
                </a:solidFill>
                <a:latin typeface="Arial" charset="0"/>
              </a:defRPr>
            </a:lvl3pPr>
            <a:lvl4pPr marL="1570276" indent="-224325" defTabSz="914437">
              <a:defRPr>
                <a:solidFill>
                  <a:schemeClr val="tx1"/>
                </a:solidFill>
                <a:latin typeface="Arial" charset="0"/>
              </a:defRPr>
            </a:lvl4pPr>
            <a:lvl5pPr marL="2018927" indent="-224325" defTabSz="914437">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685F7B42-5BBF-4978-A5F8-8F1F16C5F957}" type="slidenum">
              <a:rPr lang="en-US"/>
              <a:pPr/>
              <a:t>17</a:t>
            </a:fld>
            <a:endParaRPr lang="en-US"/>
          </a:p>
        </p:txBody>
      </p:sp>
      <p:sp>
        <p:nvSpPr>
          <p:cNvPr id="38915" name="Rectangle 2"/>
          <p:cNvSpPr>
            <a:spLocks noGrp="1" noRot="1" noChangeAspect="1" noChangeArrowheads="1" noTextEdit="1"/>
          </p:cNvSpPr>
          <p:nvPr>
            <p:ph type="sldImg"/>
          </p:nvPr>
        </p:nvSpPr>
        <p:spPr>
          <a:xfrm>
            <a:off x="1143000" y="687388"/>
            <a:ext cx="4572000" cy="3429000"/>
          </a:xfrm>
          <a:ln/>
        </p:spPr>
      </p:sp>
      <p:sp>
        <p:nvSpPr>
          <p:cNvPr id="38916" name="Rectangle 3"/>
          <p:cNvSpPr>
            <a:spLocks noGrp="1" noChangeArrowheads="1"/>
          </p:cNvSpPr>
          <p:nvPr>
            <p:ph type="body" idx="1"/>
          </p:nvPr>
        </p:nvSpPr>
        <p:spPr>
          <a:xfrm>
            <a:off x="686421" y="4344025"/>
            <a:ext cx="5485158" cy="4112926"/>
          </a:xfrm>
          <a:noFill/>
        </p:spPr>
        <p:txBody>
          <a:bodyPr/>
          <a:lstStyle/>
          <a:p>
            <a:pPr eaLnBrk="1" hangingPunct="1"/>
            <a:r>
              <a:rPr lang="en-US" dirty="0" smtClean="0"/>
              <a:t>Able to complete Phase II utilizing landowner initial</a:t>
            </a:r>
            <a:r>
              <a:rPr lang="en-US" baseline="0" dirty="0" smtClean="0"/>
              <a:t> annual assessments.</a:t>
            </a:r>
            <a:r>
              <a:rPr lang="en-US" dirty="0" smtClean="0"/>
              <a:t> </a:t>
            </a:r>
            <a:endParaRPr lang="en-US" sz="1300" dirty="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14437">
              <a:defRPr>
                <a:solidFill>
                  <a:schemeClr val="tx1"/>
                </a:solidFill>
                <a:latin typeface="Arial" charset="0"/>
              </a:defRPr>
            </a:lvl1pPr>
            <a:lvl2pPr marL="729057" indent="-280406" defTabSz="914437">
              <a:defRPr>
                <a:solidFill>
                  <a:schemeClr val="tx1"/>
                </a:solidFill>
                <a:latin typeface="Arial" charset="0"/>
              </a:defRPr>
            </a:lvl2pPr>
            <a:lvl3pPr marL="1121626" indent="-224325" defTabSz="914437">
              <a:defRPr>
                <a:solidFill>
                  <a:schemeClr val="tx1"/>
                </a:solidFill>
                <a:latin typeface="Arial" charset="0"/>
              </a:defRPr>
            </a:lvl3pPr>
            <a:lvl4pPr marL="1570276" indent="-224325" defTabSz="914437">
              <a:defRPr>
                <a:solidFill>
                  <a:schemeClr val="tx1"/>
                </a:solidFill>
                <a:latin typeface="Arial" charset="0"/>
              </a:defRPr>
            </a:lvl4pPr>
            <a:lvl5pPr marL="2018927" indent="-224325" defTabSz="914437">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685F7B42-5BBF-4978-A5F8-8F1F16C5F957}" type="slidenum">
              <a:rPr lang="en-US"/>
              <a:pPr/>
              <a:t>18</a:t>
            </a:fld>
            <a:endParaRPr lang="en-US"/>
          </a:p>
        </p:txBody>
      </p:sp>
      <p:sp>
        <p:nvSpPr>
          <p:cNvPr id="38915" name="Rectangle 2"/>
          <p:cNvSpPr>
            <a:spLocks noGrp="1" noRot="1" noChangeAspect="1" noChangeArrowheads="1" noTextEdit="1"/>
          </p:cNvSpPr>
          <p:nvPr>
            <p:ph type="sldImg"/>
          </p:nvPr>
        </p:nvSpPr>
        <p:spPr>
          <a:xfrm>
            <a:off x="1143000" y="687388"/>
            <a:ext cx="4572000" cy="3429000"/>
          </a:xfrm>
          <a:ln/>
        </p:spPr>
      </p:sp>
      <p:sp>
        <p:nvSpPr>
          <p:cNvPr id="38916" name="Rectangle 3"/>
          <p:cNvSpPr>
            <a:spLocks noGrp="1" noChangeArrowheads="1"/>
          </p:cNvSpPr>
          <p:nvPr>
            <p:ph type="body" idx="1"/>
          </p:nvPr>
        </p:nvSpPr>
        <p:spPr>
          <a:xfrm>
            <a:off x="686421" y="4344025"/>
            <a:ext cx="5485158" cy="4112926"/>
          </a:xfrm>
          <a:noFill/>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21</a:t>
            </a:fld>
            <a:endParaRPr lang="en-US"/>
          </a:p>
        </p:txBody>
      </p:sp>
    </p:spTree>
    <p:extLst>
      <p:ext uri="{BB962C8B-B14F-4D97-AF65-F5344CB8AC3E}">
        <p14:creationId xmlns:p14="http://schemas.microsoft.com/office/powerpoint/2010/main" val="277224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4437">
              <a:defRPr>
                <a:solidFill>
                  <a:schemeClr val="tx1"/>
                </a:solidFill>
                <a:latin typeface="Arial" charset="0"/>
              </a:defRPr>
            </a:lvl1pPr>
            <a:lvl2pPr marL="729057" indent="-280406" defTabSz="914437">
              <a:defRPr>
                <a:solidFill>
                  <a:schemeClr val="tx1"/>
                </a:solidFill>
                <a:latin typeface="Arial" charset="0"/>
              </a:defRPr>
            </a:lvl2pPr>
            <a:lvl3pPr marL="1121626" indent="-224325" defTabSz="914437">
              <a:defRPr>
                <a:solidFill>
                  <a:schemeClr val="tx1"/>
                </a:solidFill>
                <a:latin typeface="Arial" charset="0"/>
              </a:defRPr>
            </a:lvl3pPr>
            <a:lvl4pPr marL="1570276" indent="-224325" defTabSz="914437">
              <a:defRPr>
                <a:solidFill>
                  <a:schemeClr val="tx1"/>
                </a:solidFill>
                <a:latin typeface="Arial" charset="0"/>
              </a:defRPr>
            </a:lvl4pPr>
            <a:lvl5pPr marL="2018927" indent="-224325" defTabSz="914437">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3AAACEFA-A73C-40F3-8362-AF4D4FC398B8}" type="slidenum">
              <a:rPr lang="en-US"/>
              <a:pPr/>
              <a:t>23</a:t>
            </a:fld>
            <a:endParaRPr lang="en-US"/>
          </a:p>
        </p:txBody>
      </p:sp>
      <p:sp>
        <p:nvSpPr>
          <p:cNvPr id="59395" name="Rectangle 2"/>
          <p:cNvSpPr>
            <a:spLocks noGrp="1" noRot="1" noChangeAspect="1" noChangeArrowheads="1" noTextEdit="1"/>
          </p:cNvSpPr>
          <p:nvPr>
            <p:ph type="sldImg"/>
          </p:nvPr>
        </p:nvSpPr>
        <p:spPr>
          <a:xfrm>
            <a:off x="1143000" y="687388"/>
            <a:ext cx="4572000" cy="3429000"/>
          </a:xfrm>
          <a:ln/>
        </p:spPr>
      </p:sp>
      <p:sp>
        <p:nvSpPr>
          <p:cNvPr id="59396" name="Rectangle 3"/>
          <p:cNvSpPr>
            <a:spLocks noGrp="1" noChangeArrowheads="1"/>
          </p:cNvSpPr>
          <p:nvPr>
            <p:ph type="body" idx="1"/>
          </p:nvPr>
        </p:nvSpPr>
        <p:spPr>
          <a:xfrm>
            <a:off x="686421" y="4344025"/>
            <a:ext cx="5485158" cy="4112926"/>
          </a:xfrm>
          <a:noFill/>
        </p:spPr>
        <p:txBody>
          <a:bodyPr/>
          <a:lstStyle/>
          <a:p>
            <a:pPr eaLnBrk="1" hangingPunct="1"/>
            <a:r>
              <a:rPr lang="en-US" dirty="0" smtClean="0"/>
              <a:t>To</a:t>
            </a:r>
            <a:r>
              <a:rPr lang="en-US" baseline="0" dirty="0" smtClean="0"/>
              <a:t> tree or not to tree?</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26</a:t>
            </a:fld>
            <a:endParaRPr lang="en-US"/>
          </a:p>
        </p:txBody>
      </p:sp>
    </p:spTree>
    <p:extLst>
      <p:ext uri="{BB962C8B-B14F-4D97-AF65-F5344CB8AC3E}">
        <p14:creationId xmlns:p14="http://schemas.microsoft.com/office/powerpoint/2010/main" val="3758555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27</a:t>
            </a:fld>
            <a:endParaRPr lang="en-US"/>
          </a:p>
        </p:txBody>
      </p:sp>
    </p:spTree>
    <p:extLst>
      <p:ext uri="{BB962C8B-B14F-4D97-AF65-F5344CB8AC3E}">
        <p14:creationId xmlns:p14="http://schemas.microsoft.com/office/powerpoint/2010/main" val="375855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0EBA931F-245B-4716-8275-6DE432274778}" type="slidenum">
              <a:rPr lang="en-US" sz="1200" smtClean="0"/>
              <a:pPr/>
              <a:t>3</a:t>
            </a:fld>
            <a:endParaRPr lang="en-US"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the Main Stem.  Site 7 is on the Main Stem adjacent to Thomas Drive.  Site 2 is on the Main Stem downstream of Foden Road &amp; immediately upstream of the confluence with the North Branch. </a:t>
            </a:r>
          </a:p>
          <a:p>
            <a:endParaRPr lang="en-US" baseline="0" dirty="0" smtClean="0"/>
          </a:p>
          <a:p>
            <a:r>
              <a:rPr lang="en-US" baseline="0" dirty="0" smtClean="0"/>
              <a:t>Purple horizontal line is 5 mg/L (Class C criterion).  Light red horizontal line is 7 mg/L (Class B Criterion).  Blue X shows the period when the DO at this station was below the Class C Criterion.</a:t>
            </a:r>
          </a:p>
          <a:p>
            <a:endParaRPr lang="en-US" baseline="0" dirty="0" smtClean="0"/>
          </a:p>
          <a:p>
            <a:r>
              <a:rPr lang="en-US" baseline="0" dirty="0" smtClean="0"/>
              <a:t>While not definitive, these data suggest that adding shade to the upper Main Stem (e.g., the Colonel Westbrook Planting Project) may reduce the frequency of periods where DO is below 5 mg/L.  It is unlikely that shading alone will allow this section of the stream to meet Class B (7 mg/L) standards, however, since it is likely that groundwater discharge into the stream contributes low DO water and the channel morphology (shallow, low gradient) does not introduce substantial oxygen in this stretch of the stream.  Data collected from Site 5 (not shown here, located upstream of the Maine Turnpike and within a stretch of the Main Stem that is shaded, extensively vegetated, and has natural deadfall that promote </a:t>
            </a:r>
            <a:r>
              <a:rPr lang="en-US" baseline="0" dirty="0" err="1" smtClean="0"/>
              <a:t>aeriation</a:t>
            </a:r>
            <a:r>
              <a:rPr lang="en-US" baseline="0" dirty="0" smtClean="0"/>
              <a:t>) shows less extreme DO conditions and fewer periods of DO below 5 mg/L.  This stretch of the Main Stem still shows periods where the DO does not meet Class B conditions, however.  Therefore, upstream shading may reduce the temperature of water flowing into the Site 5 area and may allow greater temperature (and DO) recovery within this stretch.   </a:t>
            </a:r>
          </a:p>
        </p:txBody>
      </p:sp>
      <p:sp>
        <p:nvSpPr>
          <p:cNvPr id="4" name="Slide Number Placeholder 3"/>
          <p:cNvSpPr>
            <a:spLocks noGrp="1"/>
          </p:cNvSpPr>
          <p:nvPr>
            <p:ph type="sldNum" sz="quarter" idx="10"/>
          </p:nvPr>
        </p:nvSpPr>
        <p:spPr/>
        <p:txBody>
          <a:bodyPr/>
          <a:lstStyle/>
          <a:p>
            <a:fld id="{4FDE2485-4895-49D4-8DE8-59DC8EB345F7}" type="slidenum">
              <a:rPr lang="en-US" smtClean="0"/>
              <a:t>28</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Site 3, which is located on the North Branch downstream of the Foden Road Crossing and immediately upstream of the confluence with the Main Stem.  This station is </a:t>
            </a:r>
            <a:r>
              <a:rPr lang="en-US" baseline="0" dirty="0" err="1" smtClean="0"/>
              <a:t>downgradient</a:t>
            </a:r>
            <a:r>
              <a:rPr lang="en-US" baseline="0" dirty="0" smtClean="0"/>
              <a:t> of the majority of the impervious in the northwest portion of the watershed (Darling Ave &amp; Foden Road)</a:t>
            </a:r>
          </a:p>
          <a:p>
            <a:endParaRPr lang="en-US" baseline="0" dirty="0" smtClean="0"/>
          </a:p>
          <a:p>
            <a:r>
              <a:rPr lang="en-US" baseline="0" dirty="0" smtClean="0"/>
              <a:t>Purple horizontal line is 5 mg/L (Class C criterion).  Light red horizontal line is 7 mg/L (Class B Criterion).  Blue X shows the period when the DO at this station was below the Class C Criterion.</a:t>
            </a:r>
          </a:p>
          <a:p>
            <a:endParaRPr lang="en-US" baseline="0" dirty="0" smtClean="0"/>
          </a:p>
          <a:p>
            <a:r>
              <a:rPr lang="en-US" baseline="0" dirty="0" smtClean="0"/>
              <a:t>Site 3 data demonstrate that the North Branch has a significant warming trend (thus periods of low dissolved oxygen) beginning in late May (or following spring melt).  These conditions predominate throughout the summer months and the stream temperatures/dissolved oxygen in mid-September (or when daytime temperatures moderate and nighttime temperatures are cooler).  </a:t>
            </a:r>
          </a:p>
          <a:p>
            <a:endParaRPr lang="en-US" baseline="0" dirty="0" smtClean="0"/>
          </a:p>
          <a:p>
            <a:pPr defTabSz="899404">
              <a:defRPr/>
            </a:pPr>
            <a:r>
              <a:rPr lang="en-US" baseline="0" dirty="0" smtClean="0"/>
              <a:t>The North Branch DO conditions are likely related to a combination of discharge of heated water from the impervious cover in this highly developed area and lack of aeration due to the low gradient channel. An additional year of monitoring data will help us evaluate whether the structural BMPs implemented along Darling Avenue have resulted in improved DO conditions in the North Branch or if additional BMPs are required to allow this branch to meet Class C standards for DO.  </a:t>
            </a:r>
          </a:p>
          <a:p>
            <a:r>
              <a:rPr lang="en-US" baseline="0" dirty="0" smtClean="0"/>
              <a:t> </a:t>
            </a:r>
          </a:p>
        </p:txBody>
      </p:sp>
      <p:sp>
        <p:nvSpPr>
          <p:cNvPr id="4" name="Slide Number Placeholder 3"/>
          <p:cNvSpPr>
            <a:spLocks noGrp="1"/>
          </p:cNvSpPr>
          <p:nvPr>
            <p:ph type="sldNum" sz="quarter" idx="10"/>
          </p:nvPr>
        </p:nvSpPr>
        <p:spPr/>
        <p:txBody>
          <a:bodyPr/>
          <a:lstStyle/>
          <a:p>
            <a:fld id="{4FDE2485-4895-49D4-8DE8-59DC8EB345F7}" type="slidenum">
              <a:rPr lang="en-US" smtClean="0"/>
              <a:t>29</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Site 1, which is located on the South Branch downstream of Philbrook Ave.  This station is </a:t>
            </a:r>
            <a:r>
              <a:rPr lang="en-US" baseline="0" dirty="0" err="1" smtClean="0"/>
              <a:t>downgradient</a:t>
            </a:r>
            <a:r>
              <a:rPr lang="en-US" baseline="0" dirty="0" smtClean="0"/>
              <a:t> of the majority of the impervious in the southern portion of the watershed (Maine Mall Road south of Gorham Road, Philbrook Ave, and associated commercial properties).</a:t>
            </a:r>
          </a:p>
          <a:p>
            <a:endParaRPr lang="en-US" baseline="0" dirty="0" smtClean="0"/>
          </a:p>
          <a:p>
            <a:r>
              <a:rPr lang="en-US" baseline="0" dirty="0" smtClean="0"/>
              <a:t>Purple horizontal line is 5 mg/L (Class C criterion).  Light red horizontal line is 7 mg/L (Class B Criterion).  Blue X shows the period when the DO at this station was below the Class C Criterion.</a:t>
            </a:r>
          </a:p>
          <a:p>
            <a:endParaRPr lang="en-US" baseline="0" dirty="0" smtClean="0"/>
          </a:p>
          <a:p>
            <a:r>
              <a:rPr lang="en-US" baseline="0" dirty="0" smtClean="0"/>
              <a:t>Site 1 data demonstrate that the South Branch behaves similarly to the North Branch.  It has a significant warming trend (thus periods of low dissolved oxygen) beginning in late May (or following spring melt).  These conditions predominate throughout the summer months and the stream temperatures/dissolved oxygen in mid-September (or when daytime temperatures moderate and nighttime temperatures are cooler).   </a:t>
            </a:r>
          </a:p>
          <a:p>
            <a:endParaRPr lang="en-US" baseline="0" dirty="0" smtClean="0"/>
          </a:p>
          <a:p>
            <a:pPr defTabSz="899404">
              <a:defRPr/>
            </a:pPr>
            <a:r>
              <a:rPr lang="en-US" baseline="0" dirty="0" smtClean="0"/>
              <a:t>The South Branch shows periods of low DO (less than 5 mg/L) in the summer, and this is likely related to a combination of discharge of heated water from the impervious cover in this highly developed area and lack of aeration due to the low gradient channel.  As with the Upper Main Stem, shading alone is not likely to address the DO concerns in the South Branch; however, a combination of shading, channel geomorphology improvements, and structural BMPs designed to reduce the temperature of stormwater discharged into the channels could allow the South Branch to meet Class C standards for DO.  </a:t>
            </a:r>
          </a:p>
          <a:p>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30</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takes Spring 2011 data from Site 3 (off of Foden Road on the North Branch).  </a:t>
            </a:r>
            <a:r>
              <a:rPr lang="en-US" baseline="0" dirty="0" smtClean="0"/>
              <a:t>The red horizontal line is the Maine Chronic Concentration Criterion for chloride.  For all except 1 sampling event, Site 3 exceeded the CCC.  This is representative of conditions across the watershed this spring.</a:t>
            </a:r>
          </a:p>
          <a:p>
            <a:endParaRPr lang="en-US" dirty="0" smtClean="0"/>
          </a:p>
          <a:p>
            <a:r>
              <a:rPr lang="en-US" dirty="0" smtClean="0"/>
              <a:t>During spring melt, large</a:t>
            </a:r>
            <a:r>
              <a:rPr lang="en-US" baseline="0" dirty="0" smtClean="0"/>
              <a:t> amounts of salt dissolve into </a:t>
            </a:r>
            <a:r>
              <a:rPr lang="en-US" baseline="0" dirty="0" err="1" smtClean="0"/>
              <a:t>meltwater</a:t>
            </a:r>
            <a:r>
              <a:rPr lang="en-US" baseline="0" dirty="0" smtClean="0"/>
              <a:t> and run off into the stream.  Over the course of the spring melt period, the chloride works its way through the system and concentrations in the surface water decrease.  During rain events salt that remains on the impervious surfaces as well as salt that is in nearby soil is dissolved and we see a secondary chloride spike.  Once the spring melt and storms are completed, we see a third increase in chloride concentrations as the stream enters baseflow conditions (where it receives more water from groundwater sources and less from precipitation and runoff).</a:t>
            </a:r>
          </a:p>
          <a:p>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31</a:t>
            </a:fld>
            <a:endParaRPr lang="en-US"/>
          </a:p>
        </p:txBody>
      </p:sp>
    </p:spTree>
    <p:extLst>
      <p:ext uri="{BB962C8B-B14F-4D97-AF65-F5344CB8AC3E}">
        <p14:creationId xmlns:p14="http://schemas.microsoft.com/office/powerpoint/2010/main" val="1136014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the Main Stem.  Site 7 is on the Main Stem adjacent to Thomas Drive.  Site 2 is on the Main Stem downstream of Foden Road &amp; immediately upstream of the confluence with the North Branch.  </a:t>
            </a:r>
          </a:p>
          <a:p>
            <a:endParaRPr lang="en-US" baseline="0" dirty="0" smtClean="0"/>
          </a:p>
          <a:p>
            <a:r>
              <a:rPr lang="en-US" baseline="0" dirty="0" smtClean="0"/>
              <a:t>These charts depict chloride analytical data for baseflow samples collected from the Main Stem in 2010 and 2011.  The red horizontal line the criterion for Chloride (230 mg/L).  According to data collected to date, chloride does not exceed the criterion during baseflow conditions.  This suggests that the groundwater discharging into the Main Stem near Sites 7 &amp; 2 does not have a high enough chloride concentration to cause the stream water to exceed criteria.  In order to maintain this condition in the upper watershed (since chloride impacts are cumulative), LCWMD is actively implementing nonstructural BMPs designed to minimize chloride usage in the watershed wherever possible.</a:t>
            </a:r>
          </a:p>
          <a:p>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32</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Site 3, which is located on the North Branch downstream of the Foden Road Crossing and immediately upstream of the confluence with the Main Stem.  This station is </a:t>
            </a:r>
            <a:r>
              <a:rPr lang="en-US" baseline="0" dirty="0" err="1" smtClean="0"/>
              <a:t>downgradient</a:t>
            </a:r>
            <a:r>
              <a:rPr lang="en-US" baseline="0" dirty="0" smtClean="0"/>
              <a:t> of the majority of the impervious in the northwest portion of the watershed (Darling Ave &amp; Foden Road)</a:t>
            </a:r>
          </a:p>
          <a:p>
            <a:endParaRPr lang="en-US" baseline="0" dirty="0" smtClean="0"/>
          </a:p>
          <a:p>
            <a:pPr defTabSz="899404">
              <a:defRPr/>
            </a:pPr>
            <a:r>
              <a:rPr lang="en-US" baseline="0" dirty="0" smtClean="0"/>
              <a:t>These charts depict chloride analytical data for baseflow samples collected from the North Branch in 2010 and 2011.  The red horizontal line the criterion for Chloride (230 mg/L).  These data suggest that there is a </a:t>
            </a:r>
            <a:r>
              <a:rPr lang="en-US" baseline="0" dirty="0" err="1" smtClean="0"/>
              <a:t>signficant</a:t>
            </a:r>
            <a:r>
              <a:rPr lang="en-US" baseline="0" dirty="0" smtClean="0"/>
              <a:t> groundwater contribution of chloride into the stream coupled with direct discharge during the spring snowmelt period.  Additional analysis is ongoing and the results will be presented in the </a:t>
            </a:r>
            <a:r>
              <a:rPr lang="en-US" dirty="0" smtClean="0"/>
              <a:t>Monitoring Summary Report at the January 2012 Annual Meeting.  </a:t>
            </a:r>
          </a:p>
          <a:p>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33</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Site 1, which is located on the South Branch downstream of Philbrook Ave.  This station is </a:t>
            </a:r>
            <a:r>
              <a:rPr lang="en-US" baseline="0" dirty="0" err="1" smtClean="0"/>
              <a:t>downgradient</a:t>
            </a:r>
            <a:r>
              <a:rPr lang="en-US" baseline="0" dirty="0" smtClean="0"/>
              <a:t> of the majority of the impervious in the southern portion of the watershed (Maine Mall Road south of Gorham Road, Philbrook Ave, and associated commercial properties).</a:t>
            </a:r>
          </a:p>
          <a:p>
            <a:endParaRPr lang="en-US" baseline="0" dirty="0" smtClean="0"/>
          </a:p>
          <a:p>
            <a:pPr defTabSz="899404">
              <a:defRPr/>
            </a:pPr>
            <a:r>
              <a:rPr lang="en-US" baseline="0" dirty="0" smtClean="0"/>
              <a:t>These charts depict chloride analytical data for baseflow samples collected from the South Branch in 2010 and 2011.  The red horizontal line the criterion for Chloride (230 mg/L).  These data suggest that there is a </a:t>
            </a:r>
            <a:r>
              <a:rPr lang="en-US" baseline="0" dirty="0" err="1" smtClean="0"/>
              <a:t>signficant</a:t>
            </a:r>
            <a:r>
              <a:rPr lang="en-US" baseline="0" dirty="0" smtClean="0"/>
              <a:t> groundwater contribution of chloride into the stream coupled with direct discharge during the spring snowmelt period.  Additional analysis is ongoing and the results will be presented in the </a:t>
            </a:r>
            <a:r>
              <a:rPr lang="en-US" dirty="0" smtClean="0"/>
              <a:t>Monitoring Summary Report at the January 2012 Annual Meeting.  </a:t>
            </a:r>
          </a:p>
          <a:p>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34</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Analysis is ongoing and will be presented in the Monitoring Summary Report at the January 2012 Annual Meeting. </a:t>
            </a:r>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35</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Further evaluation is ongoing and a more comprehensive report will be presented at the Annual Meeting in January.</a:t>
            </a:r>
          </a:p>
          <a:p>
            <a:endParaRPr lang="en-US" baseline="0" dirty="0" smtClean="0"/>
          </a:p>
        </p:txBody>
      </p:sp>
      <p:sp>
        <p:nvSpPr>
          <p:cNvPr id="4" name="Slide Number Placeholder 3"/>
          <p:cNvSpPr>
            <a:spLocks noGrp="1"/>
          </p:cNvSpPr>
          <p:nvPr>
            <p:ph type="sldNum" sz="quarter" idx="10"/>
          </p:nvPr>
        </p:nvSpPr>
        <p:spPr/>
        <p:txBody>
          <a:bodyPr/>
          <a:lstStyle/>
          <a:p>
            <a:fld id="{4FDE2485-4895-49D4-8DE8-59DC8EB345F7}" type="slidenum">
              <a:rPr lang="en-US" smtClean="0"/>
              <a:t>36</a:t>
            </a:fld>
            <a:endParaRPr lang="en-US"/>
          </a:p>
        </p:txBody>
      </p:sp>
    </p:spTree>
    <p:extLst>
      <p:ext uri="{BB962C8B-B14F-4D97-AF65-F5344CB8AC3E}">
        <p14:creationId xmlns:p14="http://schemas.microsoft.com/office/powerpoint/2010/main" val="4272195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Unity:</a:t>
            </a:r>
          </a:p>
          <a:p>
            <a:pPr lvl="1"/>
            <a:r>
              <a:rPr lang="en-US" dirty="0" smtClean="0"/>
              <a:t>1 group is evaluating temperature changes across watershed.  </a:t>
            </a:r>
          </a:p>
          <a:p>
            <a:pPr lvl="1"/>
            <a:r>
              <a:rPr lang="en-US" dirty="0" smtClean="0"/>
              <a:t>1 group is looking at chloride dataset, winter maintenance BMPs, and policy implications</a:t>
            </a:r>
          </a:p>
          <a:p>
            <a:pPr lvl="1"/>
            <a:r>
              <a:rPr lang="en-US" dirty="0" smtClean="0"/>
              <a:t>Presentations at CCSWCD on 12/2/11, 1:30 pm.</a:t>
            </a:r>
          </a:p>
          <a:p>
            <a:pPr lvl="1"/>
            <a:r>
              <a:rPr lang="en-US" dirty="0" smtClean="0"/>
              <a:t>Purpose of this is to develop a model for future partnerships. </a:t>
            </a:r>
          </a:p>
          <a:p>
            <a:pPr lvl="1"/>
            <a:endParaRPr lang="en-US" dirty="0" smtClean="0"/>
          </a:p>
          <a:p>
            <a:pPr lvl="1"/>
            <a:r>
              <a:rPr lang="en-US" dirty="0" smtClean="0"/>
              <a:t>USM</a:t>
            </a:r>
          </a:p>
          <a:p>
            <a:pPr lvl="1"/>
            <a:r>
              <a:rPr lang="en-US" dirty="0" smtClean="0"/>
              <a:t>Selected to submit full proposal for Water Resources Research Institute (decision expected in December)</a:t>
            </a:r>
          </a:p>
          <a:p>
            <a:pPr lvl="1"/>
            <a:r>
              <a:rPr lang="en-US" dirty="0" smtClean="0"/>
              <a:t>Going forward , plan to expand the collaboration to evaluate and compare surface water &amp; sediment data</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37</a:t>
            </a:fld>
            <a:endParaRPr lang="en-US"/>
          </a:p>
        </p:txBody>
      </p:sp>
    </p:spTree>
    <p:extLst>
      <p:ext uri="{BB962C8B-B14F-4D97-AF65-F5344CB8AC3E}">
        <p14:creationId xmlns:p14="http://schemas.microsoft.com/office/powerpoint/2010/main" val="101774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E2A4782E-B156-4AB2-B92B-89868D5D0287}" type="slidenum">
              <a:rPr lang="en-US" sz="1200" smtClean="0"/>
              <a:pPr/>
              <a:t>4</a:t>
            </a:fld>
            <a:endParaRPr lang="en-US" sz="12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smtClean="0"/>
              <a:t>640 acres of impervious surface in the watershed</a:t>
            </a:r>
          </a:p>
          <a:p>
            <a:pPr eaLnBrk="1" hangingPunct="1"/>
            <a:r>
              <a:rPr lang="en-US" smtClean="0"/>
              <a:t>Approximately 560 acres are designated</a:t>
            </a:r>
          </a:p>
          <a:p>
            <a:pPr eaLnBrk="1" hangingPunct="1"/>
            <a:r>
              <a:rPr lang="en-US" smtClean="0"/>
              <a:t>RDA Requirements</a:t>
            </a:r>
          </a:p>
          <a:p>
            <a:pPr eaLnBrk="1" hangingPunct="1">
              <a:spcBef>
                <a:spcPct val="40000"/>
              </a:spcBef>
              <a:buFontTx/>
              <a:buChar char="•"/>
            </a:pPr>
            <a:r>
              <a:rPr lang="en-US" smtClean="0"/>
              <a:t>Maine DEP to administer program</a:t>
            </a:r>
          </a:p>
          <a:p>
            <a:pPr eaLnBrk="1" hangingPunct="1">
              <a:spcBef>
                <a:spcPct val="40000"/>
              </a:spcBef>
              <a:buFontTx/>
              <a:buChar char="•"/>
            </a:pPr>
            <a:r>
              <a:rPr lang="en-US" smtClean="0"/>
              <a:t>Requires permits for discharges from parcels with at least 1 acre of impervious cover</a:t>
            </a:r>
          </a:p>
          <a:p>
            <a:pPr eaLnBrk="1" hangingPunct="1">
              <a:buFontTx/>
              <a:buChar char="•"/>
            </a:pPr>
            <a:r>
              <a:rPr lang="en-US" smtClean="0"/>
              <a:t>Owners of designated parcels need a permit</a:t>
            </a:r>
          </a:p>
          <a:p>
            <a:pPr marL="639763" lvl="1" indent="-273050" eaLnBrk="1" hangingPunct="1"/>
            <a:r>
              <a:rPr lang="en-US" sz="3200" smtClean="0"/>
              <a:t>Two options exist:</a:t>
            </a:r>
          </a:p>
          <a:p>
            <a:pPr lvl="2" eaLnBrk="1" hangingPunct="1"/>
            <a:r>
              <a:rPr lang="en-US" sz="3200" smtClean="0"/>
              <a:t>Individual permit</a:t>
            </a:r>
          </a:p>
          <a:p>
            <a:pPr lvl="2" eaLnBrk="1" hangingPunct="1"/>
            <a:r>
              <a:rPr lang="en-US" sz="3200" smtClean="0"/>
              <a:t>General permit</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4437">
              <a:defRPr>
                <a:solidFill>
                  <a:schemeClr val="tx1"/>
                </a:solidFill>
                <a:latin typeface="Arial" charset="0"/>
              </a:defRPr>
            </a:lvl1pPr>
            <a:lvl2pPr marL="729057" indent="-280406" defTabSz="914437">
              <a:defRPr>
                <a:solidFill>
                  <a:schemeClr val="tx1"/>
                </a:solidFill>
                <a:latin typeface="Arial" charset="0"/>
              </a:defRPr>
            </a:lvl2pPr>
            <a:lvl3pPr marL="1121626" indent="-224325" defTabSz="914437">
              <a:defRPr>
                <a:solidFill>
                  <a:schemeClr val="tx1"/>
                </a:solidFill>
                <a:latin typeface="Arial" charset="0"/>
              </a:defRPr>
            </a:lvl3pPr>
            <a:lvl4pPr marL="1570276" indent="-224325" defTabSz="914437">
              <a:defRPr>
                <a:solidFill>
                  <a:schemeClr val="tx1"/>
                </a:solidFill>
                <a:latin typeface="Arial" charset="0"/>
              </a:defRPr>
            </a:lvl4pPr>
            <a:lvl5pPr marL="2018927" indent="-224325" defTabSz="914437">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fld id="{7A98C4A4-AC3A-4651-9BF8-67DCEBB2F90B}" type="slidenum">
              <a:rPr lang="en-US"/>
              <a:pPr/>
              <a:t>38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E2A4782E-B156-4AB2-B92B-89868D5D0287}" type="slidenum">
              <a:rPr lang="en-US" sz="1200" smtClean="0"/>
              <a:pPr/>
              <a:t>5</a:t>
            </a:fld>
            <a:endParaRPr lang="en-US" sz="12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smtClean="0"/>
              <a:t>640 acres of impervious surface in the watershed</a:t>
            </a:r>
          </a:p>
          <a:p>
            <a:pPr eaLnBrk="1" hangingPunct="1"/>
            <a:r>
              <a:rPr lang="en-US" smtClean="0"/>
              <a:t>Approximately 560 acres are designated</a:t>
            </a:r>
          </a:p>
          <a:p>
            <a:pPr eaLnBrk="1" hangingPunct="1"/>
            <a:r>
              <a:rPr lang="en-US" smtClean="0"/>
              <a:t>RDA Requirements</a:t>
            </a:r>
          </a:p>
          <a:p>
            <a:pPr eaLnBrk="1" hangingPunct="1">
              <a:spcBef>
                <a:spcPct val="40000"/>
              </a:spcBef>
              <a:buFontTx/>
              <a:buChar char="•"/>
            </a:pPr>
            <a:r>
              <a:rPr lang="en-US" smtClean="0"/>
              <a:t>Maine DEP to administer program</a:t>
            </a:r>
          </a:p>
          <a:p>
            <a:pPr eaLnBrk="1" hangingPunct="1">
              <a:spcBef>
                <a:spcPct val="40000"/>
              </a:spcBef>
              <a:buFontTx/>
              <a:buChar char="•"/>
            </a:pPr>
            <a:r>
              <a:rPr lang="en-US" smtClean="0"/>
              <a:t>Requires permits for discharges from parcels with at least 1 acre of impervious cover</a:t>
            </a:r>
          </a:p>
          <a:p>
            <a:pPr eaLnBrk="1" hangingPunct="1">
              <a:buFontTx/>
              <a:buChar char="•"/>
            </a:pPr>
            <a:r>
              <a:rPr lang="en-US" smtClean="0"/>
              <a:t>Owners of designated parcels need a permit</a:t>
            </a:r>
          </a:p>
          <a:p>
            <a:pPr marL="639763" lvl="1" indent="-273050" eaLnBrk="1" hangingPunct="1"/>
            <a:r>
              <a:rPr lang="en-US" sz="3200" smtClean="0"/>
              <a:t>Two options exist:</a:t>
            </a:r>
          </a:p>
          <a:p>
            <a:pPr lvl="2" eaLnBrk="1" hangingPunct="1"/>
            <a:r>
              <a:rPr lang="en-US" sz="3200" smtClean="0"/>
              <a:t>Individual permit</a:t>
            </a:r>
          </a:p>
          <a:p>
            <a:pPr lvl="2" eaLnBrk="1" hangingPunct="1"/>
            <a:r>
              <a:rPr lang="en-US" sz="3200" smtClean="0"/>
              <a:t>General permit</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402</a:t>
            </a:r>
            <a:r>
              <a:rPr lang="en-US" baseline="0" dirty="0" smtClean="0"/>
              <a:t> (p) of the Clean Water Act</a:t>
            </a:r>
            <a:endParaRPr lang="en-US" dirty="0"/>
          </a:p>
        </p:txBody>
      </p:sp>
      <p:sp>
        <p:nvSpPr>
          <p:cNvPr id="4" name="Slide Number Placeholder 3"/>
          <p:cNvSpPr>
            <a:spLocks noGrp="1"/>
          </p:cNvSpPr>
          <p:nvPr>
            <p:ph type="sldNum" sz="quarter" idx="10"/>
          </p:nvPr>
        </p:nvSpPr>
        <p:spPr/>
        <p:txBody>
          <a:bodyPr/>
          <a:lstStyle/>
          <a:p>
            <a:fld id="{4FDE2485-4895-49D4-8DE8-59DC8EB345F7}" type="slidenum">
              <a:rPr lang="en-US" smtClean="0"/>
              <a:t>6</a:t>
            </a:fld>
            <a:endParaRPr lang="en-US"/>
          </a:p>
        </p:txBody>
      </p:sp>
    </p:spTree>
    <p:extLst>
      <p:ext uri="{BB962C8B-B14F-4D97-AF65-F5344CB8AC3E}">
        <p14:creationId xmlns:p14="http://schemas.microsoft.com/office/powerpoint/2010/main" val="29029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A9C4818E-5977-4CD0-8327-80656CD6D1E8}" type="slidenum">
              <a:rPr lang="en-US" sz="1200" smtClean="0"/>
              <a:pPr/>
              <a:t>8</a:t>
            </a:fld>
            <a:endParaRPr lang="en-US" sz="1200" smtClean="0"/>
          </a:p>
        </p:txBody>
      </p:sp>
      <p:sp>
        <p:nvSpPr>
          <p:cNvPr id="29699" name="Rectangle 2"/>
          <p:cNvSpPr>
            <a:spLocks noGrp="1" noRot="1" noChangeAspect="1" noChangeArrowheads="1" noTextEdit="1"/>
          </p:cNvSpPr>
          <p:nvPr>
            <p:ph type="sldImg"/>
          </p:nvPr>
        </p:nvSpPr>
        <p:spPr>
          <a:xfrm>
            <a:off x="1143000" y="687388"/>
            <a:ext cx="4572000" cy="3429000"/>
          </a:xfrm>
          <a:ln/>
        </p:spPr>
      </p:sp>
      <p:sp>
        <p:nvSpPr>
          <p:cNvPr id="29700" name="Rectangle 3"/>
          <p:cNvSpPr>
            <a:spLocks noGrp="1" noChangeArrowheads="1"/>
          </p:cNvSpPr>
          <p:nvPr>
            <p:ph type="body" idx="1"/>
          </p:nvPr>
        </p:nvSpPr>
        <p:spPr>
          <a:xfrm>
            <a:off x="685800" y="4343400"/>
            <a:ext cx="5486400" cy="4113213"/>
          </a:xfrm>
          <a:noFill/>
        </p:spPr>
        <p:txBody>
          <a:bodyPr/>
          <a:lstStyle/>
          <a:p>
            <a:pPr eaLnBrk="1" hangingPunct="1"/>
            <a:r>
              <a:rPr lang="en-US" sz="1600" smtClean="0"/>
              <a:t>Cost effective  </a:t>
            </a:r>
          </a:p>
          <a:p>
            <a:pPr eaLnBrk="1" hangingPunct="1">
              <a:buFontTx/>
              <a:buChar char="•"/>
            </a:pPr>
            <a:r>
              <a:rPr lang="en-US" sz="1500" smtClean="0"/>
              <a:t>Estimate that collective solution will cost ~1/3 what a landowner by landowner approach would cost</a:t>
            </a:r>
          </a:p>
          <a:p>
            <a:pPr eaLnBrk="1" hangingPunct="1"/>
            <a:r>
              <a:rPr lang="en-US" sz="1600" smtClean="0"/>
              <a:t>How? </a:t>
            </a:r>
          </a:p>
          <a:p>
            <a:pPr eaLnBrk="1" hangingPunct="1">
              <a:buFontTx/>
              <a:buChar char="•"/>
            </a:pPr>
            <a:r>
              <a:rPr lang="en-US" sz="1500" smtClean="0"/>
              <a:t>Fund priority actions, not all actions; </a:t>
            </a:r>
          </a:p>
          <a:p>
            <a:pPr eaLnBrk="1" hangingPunct="1">
              <a:buFontTx/>
              <a:buChar char="-"/>
            </a:pPr>
            <a:r>
              <a:rPr lang="en-US" sz="1500" smtClean="0"/>
              <a:t>Collaborative projects like stream restoration are only possible as part of a collective solution</a:t>
            </a:r>
          </a:p>
          <a:p>
            <a:pPr eaLnBrk="1" hangingPunct="1">
              <a:buFontTx/>
              <a:buChar char="-"/>
            </a:pPr>
            <a:r>
              <a:rPr lang="en-US" sz="1500" smtClean="0"/>
              <a:t>Fund cost-effective options before less cost-effective ones</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4A761C3A-FDA2-43B1-94D3-EC86722C90BE}" type="slidenum">
              <a:rPr lang="en-US" sz="1200" smtClean="0"/>
              <a:pPr/>
              <a:t>10</a:t>
            </a:fld>
            <a:endParaRPr lang="en-US" sz="1200" smtClean="0"/>
          </a:p>
        </p:txBody>
      </p:sp>
      <p:sp>
        <p:nvSpPr>
          <p:cNvPr id="31747" name="Rectangle 2"/>
          <p:cNvSpPr>
            <a:spLocks noGrp="1" noRot="1" noChangeAspect="1" noChangeArrowheads="1" noTextEdit="1"/>
          </p:cNvSpPr>
          <p:nvPr>
            <p:ph type="sldImg"/>
          </p:nvPr>
        </p:nvSpPr>
        <p:spPr>
          <a:xfrm>
            <a:off x="1143000" y="687388"/>
            <a:ext cx="4572000" cy="3429000"/>
          </a:xfrm>
          <a:ln/>
        </p:spPr>
      </p:sp>
      <p:sp>
        <p:nvSpPr>
          <p:cNvPr id="37892" name="Rectangle 3"/>
          <p:cNvSpPr>
            <a:spLocks noGrp="1" noChangeArrowheads="1"/>
          </p:cNvSpPr>
          <p:nvPr>
            <p:ph type="body" idx="1"/>
          </p:nvPr>
        </p:nvSpPr>
        <p:spPr>
          <a:xfrm>
            <a:off x="685800" y="4343400"/>
            <a:ext cx="5486400" cy="4113213"/>
          </a:xfrm>
        </p:spPr>
        <p:txBody>
          <a:bodyPr/>
          <a:lstStyle/>
          <a:p>
            <a:pPr eaLnBrk="1" hangingPunct="1">
              <a:buClr>
                <a:srgbClr val="DDCD69"/>
              </a:buClr>
              <a:buFont typeface="Arial" pitchFamily="34" charset="0"/>
              <a:buNone/>
              <a:defRPr/>
            </a:pPr>
            <a:r>
              <a:rPr lang="en-US" sz="2400" dirty="0" smtClean="0"/>
              <a:t>Assuring participation will be valued </a:t>
            </a:r>
          </a:p>
          <a:p>
            <a:pPr marL="342900" indent="-342900" eaLnBrk="1" hangingPunct="1">
              <a:buClr>
                <a:srgbClr val="DDCD69"/>
              </a:buClr>
              <a:buFont typeface="Arial" pitchFamily="34" charset="0"/>
              <a:buChar char="•"/>
              <a:defRPr/>
            </a:pPr>
            <a:r>
              <a:rPr lang="en-US" sz="2000" dirty="0" smtClean="0"/>
              <a:t>Addressing the concern that landowners with redevelopment plans feel they may “pay twice”</a:t>
            </a:r>
          </a:p>
          <a:p>
            <a:pPr eaLnBrk="1" hangingPunct="1">
              <a:defRPr/>
            </a:pPr>
            <a:r>
              <a:rPr lang="en-US" dirty="0" smtClean="0"/>
              <a:t>Complexity of landowners</a:t>
            </a:r>
            <a:r>
              <a:rPr lang="en-US" baseline="0" dirty="0" smtClean="0"/>
              <a:t> – differing structures re: landowner, </a:t>
            </a:r>
            <a:r>
              <a:rPr lang="en-US" baseline="0" dirty="0" err="1" smtClean="0"/>
              <a:t>leasee</a:t>
            </a:r>
            <a:r>
              <a:rPr lang="en-US" baseline="0" dirty="0" smtClean="0"/>
              <a:t>, etc.</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396DAA52-C287-4C07-A0F2-8DFD7BA59FBD}" type="slidenum">
              <a:rPr lang="en-US" sz="1200" smtClean="0"/>
              <a:pPr/>
              <a:t>11</a:t>
            </a:fld>
            <a:endParaRPr lang="en-US" sz="1200" smtClean="0"/>
          </a:p>
        </p:txBody>
      </p:sp>
      <p:sp>
        <p:nvSpPr>
          <p:cNvPr id="32771" name="Rectangle 2"/>
          <p:cNvSpPr>
            <a:spLocks noGrp="1" noRot="1" noChangeAspect="1" noTextEdit="1"/>
          </p:cNvSpPr>
          <p:nvPr>
            <p:ph type="sldImg"/>
          </p:nvPr>
        </p:nvSpPr>
        <p:spPr>
          <a:ln/>
        </p:spPr>
      </p:sp>
      <p:sp>
        <p:nvSpPr>
          <p:cNvPr id="38916" name="Rectangle 3"/>
          <p:cNvSpPr>
            <a:spLocks noGrp="1"/>
          </p:cNvSpPr>
          <p:nvPr>
            <p:ph type="body" idx="1"/>
          </p:nvPr>
        </p:nvSpPr>
        <p:spPr/>
        <p:txBody>
          <a:bodyPr lIns="91422" tIns="45711" rIns="91422" bIns="45711"/>
          <a:lstStyle/>
          <a:p>
            <a:pPr eaLnBrk="1" hangingPunct="1">
              <a:defRPr/>
            </a:pPr>
            <a:r>
              <a:rPr lang="en-US" sz="1600" dirty="0" smtClean="0"/>
              <a:t>Easements on private property needed to address:</a:t>
            </a:r>
          </a:p>
          <a:p>
            <a:pPr marL="285750" indent="-285750" eaLnBrk="1" hangingPunct="1">
              <a:buFont typeface="Arial" pitchFamily="34" charset="0"/>
              <a:buChar char="•"/>
              <a:defRPr/>
            </a:pPr>
            <a:r>
              <a:rPr lang="en-US" sz="1600" dirty="0" smtClean="0"/>
              <a:t>Potential to redevelop property and either remove or relocate the installed BMP and associated easement</a:t>
            </a:r>
          </a:p>
          <a:p>
            <a:pPr marL="285750" indent="-285750" eaLnBrk="1" hangingPunct="1">
              <a:buFont typeface="Arial" pitchFamily="34" charset="0"/>
              <a:buChar char="•"/>
              <a:defRPr/>
            </a:pPr>
            <a:r>
              <a:rPr lang="en-US" sz="1600" dirty="0" smtClean="0"/>
              <a:t>Liability of the landowner</a:t>
            </a:r>
          </a:p>
          <a:p>
            <a:pPr marL="285750" indent="-285750" eaLnBrk="1" hangingPunct="1">
              <a:buFont typeface="Arial" pitchFamily="34" charset="0"/>
              <a:buChar char="•"/>
              <a:defRPr/>
            </a:pPr>
            <a:endParaRPr lang="en-US" sz="16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fld id="{04F72B1A-DEC8-4B3B-930F-139D1711914D}" type="slidenum">
              <a:rPr lang="en-US" sz="1200" smtClean="0"/>
              <a:pPr/>
              <a:t>12</a:t>
            </a:fld>
            <a:endParaRPr lang="en-US" sz="1200" smtClean="0"/>
          </a:p>
        </p:txBody>
      </p:sp>
      <p:sp>
        <p:nvSpPr>
          <p:cNvPr id="33795" name="Rectangle 2"/>
          <p:cNvSpPr>
            <a:spLocks noGrp="1" noRot="1" noChangeAspect="1" noTextEdit="1"/>
          </p:cNvSpPr>
          <p:nvPr>
            <p:ph type="sldImg"/>
          </p:nvPr>
        </p:nvSpPr>
        <p:spPr>
          <a:ln/>
        </p:spPr>
      </p:sp>
      <p:sp>
        <p:nvSpPr>
          <p:cNvPr id="33796" name="Rectangle 3"/>
          <p:cNvSpPr>
            <a:spLocks noGrp="1"/>
          </p:cNvSpPr>
          <p:nvPr>
            <p:ph type="body" idx="1"/>
          </p:nvPr>
        </p:nvSpPr>
        <p:spPr>
          <a:noFill/>
        </p:spPr>
        <p:txBody>
          <a:bodyPr lIns="91422" tIns="45711" rIns="91422" bIns="45711"/>
          <a:lstStyle/>
          <a:p>
            <a:pPr eaLnBrk="1" hangingPunct="1">
              <a:lnSpc>
                <a:spcPct val="90000"/>
              </a:lnSpc>
            </a:pPr>
            <a:endParaRPr lang="en-US" sz="16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microsoft.com/office/2007/relationships/hdphoto" Target="../media/hdphoto3.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611868"/>
            <a:ext cx="9144000" cy="29718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659868"/>
            <a:ext cx="9144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329069" y="2133600"/>
            <a:ext cx="7639493" cy="1905000"/>
          </a:xfrm>
        </p:spPr>
        <p:txBody>
          <a:bodyPr/>
          <a:lstStyle>
            <a:lvl1pPr algn="r">
              <a:defRPr cap="small" spc="100" baseline="0">
                <a:solidFill>
                  <a:schemeClr val="bg1"/>
                </a:solidFill>
                <a:latin typeface="Cambria" pitchFamily="18" charset="0"/>
                <a:cs typeface="Calibri" pitchFamily="34" charset="0"/>
              </a:defRPr>
            </a:lvl1pPr>
          </a:lstStyle>
          <a:p>
            <a:r>
              <a:rPr lang="en-US" dirty="0" smtClean="0"/>
              <a:t>Click to edit title </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1371599" y="4812268"/>
            <a:ext cx="7596963" cy="674132"/>
          </a:xfrm>
        </p:spPr>
        <p:txBody>
          <a:bodyPr/>
          <a:lstStyle>
            <a:lvl1pPr marL="0" indent="0" algn="r">
              <a:buNone/>
              <a:defRPr>
                <a:solidFill>
                  <a:schemeClr val="accent3">
                    <a:lumMod val="40000"/>
                    <a:lumOff val="6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34" name="Text Placeholder 33" title="Click to edit presenter information"/>
          <p:cNvSpPr>
            <a:spLocks noGrp="1"/>
          </p:cNvSpPr>
          <p:nvPr>
            <p:ph type="body" sz="quarter" idx="10" hasCustomPrompt="1"/>
          </p:nvPr>
        </p:nvSpPr>
        <p:spPr>
          <a:xfrm>
            <a:off x="1371600" y="5715000"/>
            <a:ext cx="7620000" cy="914400"/>
          </a:xfrm>
        </p:spPr>
        <p:txBody>
          <a:bodyPr vert="horz" lIns="91440" tIns="45720" rIns="91440" bIns="45720" rtlCol="0">
            <a:normAutofit/>
          </a:bodyPr>
          <a:lstStyle>
            <a:lvl1pPr algn="r">
              <a:defRPr lang="en-US" sz="2400" dirty="0" smtClean="0">
                <a:solidFill>
                  <a:schemeClr val="tx1">
                    <a:lumMod val="50000"/>
                    <a:lumOff val="50000"/>
                  </a:schemeClr>
                </a:solidFill>
                <a:latin typeface="Calibri" pitchFamily="34" charset="0"/>
                <a:cs typeface="Calibri" pitchFamily="34" charset="0"/>
              </a:defRPr>
            </a:lvl1pPr>
          </a:lstStyle>
          <a:p>
            <a:pPr marL="0" lvl="0" indent="0" algn="r">
              <a:buNone/>
            </a:pPr>
            <a:r>
              <a:rPr lang="en-US" dirty="0" smtClean="0"/>
              <a:t>Click to edit presenter info</a:t>
            </a:r>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5638800" y="304800"/>
            <a:ext cx="3276600" cy="902578"/>
          </a:xfrm>
          <a:prstGeom prst="rect">
            <a:avLst/>
          </a:prstGeom>
        </p:spPr>
      </p:pic>
    </p:spTree>
    <p:extLst>
      <p:ext uri="{BB962C8B-B14F-4D97-AF65-F5344CB8AC3E}">
        <p14:creationId xmlns:p14="http://schemas.microsoft.com/office/powerpoint/2010/main" val="363769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26918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2E8F5-B054-4FAA-9C95-B902F4A75158}" type="slidenum">
              <a:rPr lang="en-US"/>
              <a:pPr>
                <a:defRPr/>
              </a:pPr>
              <a:t>‹#›</a:t>
            </a:fld>
            <a:endParaRPr lang="en-US"/>
          </a:p>
        </p:txBody>
      </p:sp>
    </p:spTree>
    <p:extLst>
      <p:ext uri="{BB962C8B-B14F-4D97-AF65-F5344CB8AC3E}">
        <p14:creationId xmlns:p14="http://schemas.microsoft.com/office/powerpoint/2010/main" val="36914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611868"/>
            <a:ext cx="9144000" cy="29718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4659868"/>
            <a:ext cx="9144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329069" y="2133600"/>
            <a:ext cx="7639493" cy="1905000"/>
          </a:xfrm>
        </p:spPr>
        <p:txBody>
          <a:bodyPr/>
          <a:lstStyle>
            <a:lvl1pPr algn="r">
              <a:defRPr cap="small" spc="100" baseline="0">
                <a:solidFill>
                  <a:schemeClr val="bg1"/>
                </a:solidFill>
                <a:latin typeface="Cambria" pitchFamily="18" charset="0"/>
                <a:cs typeface="Calibri" pitchFamily="34" charset="0"/>
              </a:defRPr>
            </a:lvl1pPr>
          </a:lstStyle>
          <a:p>
            <a:r>
              <a:rPr lang="en-US" dirty="0" smtClean="0"/>
              <a:t>Click to edit title </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1371599" y="4812268"/>
            <a:ext cx="7596963" cy="674132"/>
          </a:xfrm>
        </p:spPr>
        <p:txBody>
          <a:bodyPr/>
          <a:lstStyle>
            <a:lvl1pPr marL="0" indent="0" algn="r">
              <a:buNone/>
              <a:defRPr>
                <a:solidFill>
                  <a:schemeClr val="accent3">
                    <a:lumMod val="40000"/>
                    <a:lumOff val="6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34" name="Text Placeholder 33" title="Click to edit presenter information"/>
          <p:cNvSpPr>
            <a:spLocks noGrp="1"/>
          </p:cNvSpPr>
          <p:nvPr>
            <p:ph type="body" sz="quarter" idx="10" hasCustomPrompt="1"/>
          </p:nvPr>
        </p:nvSpPr>
        <p:spPr>
          <a:xfrm>
            <a:off x="1371600" y="5715000"/>
            <a:ext cx="7620000" cy="914400"/>
          </a:xfrm>
        </p:spPr>
        <p:txBody>
          <a:bodyPr vert="horz" lIns="91440" tIns="45720" rIns="91440" bIns="45720" rtlCol="0">
            <a:normAutofit/>
          </a:bodyPr>
          <a:lstStyle>
            <a:lvl1pPr algn="r">
              <a:defRPr lang="en-US" sz="2400" dirty="0" smtClean="0">
                <a:solidFill>
                  <a:schemeClr val="tx1">
                    <a:lumMod val="50000"/>
                    <a:lumOff val="50000"/>
                  </a:schemeClr>
                </a:solidFill>
                <a:latin typeface="Calibri" pitchFamily="34" charset="0"/>
                <a:cs typeface="Calibri" pitchFamily="34" charset="0"/>
              </a:defRPr>
            </a:lvl1pPr>
          </a:lstStyle>
          <a:p>
            <a:pPr marL="0" lvl="0" indent="0" algn="r">
              <a:buNone/>
            </a:pPr>
            <a:r>
              <a:rPr lang="en-US" dirty="0" smtClean="0"/>
              <a:t>Click to edit presenter info</a:t>
            </a:r>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5638800" y="304800"/>
            <a:ext cx="3276600" cy="902578"/>
          </a:xfrm>
          <a:prstGeom prst="rect">
            <a:avLst/>
          </a:prstGeom>
        </p:spPr>
      </p:pic>
    </p:spTree>
    <p:extLst>
      <p:ext uri="{BB962C8B-B14F-4D97-AF65-F5344CB8AC3E}">
        <p14:creationId xmlns:p14="http://schemas.microsoft.com/office/powerpoint/2010/main" val="18718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0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0" cap="all">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9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31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2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7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88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090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43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60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611868"/>
            <a:ext cx="9144000" cy="29718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4659868"/>
            <a:ext cx="9144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329069" y="2133600"/>
            <a:ext cx="7639493" cy="1905000"/>
          </a:xfrm>
        </p:spPr>
        <p:txBody>
          <a:bodyPr/>
          <a:lstStyle>
            <a:lvl1pPr algn="r">
              <a:defRPr cap="small" spc="100" baseline="0">
                <a:solidFill>
                  <a:schemeClr val="bg1"/>
                </a:solidFill>
                <a:latin typeface="Cambria" pitchFamily="18" charset="0"/>
                <a:cs typeface="Calibri" pitchFamily="34" charset="0"/>
              </a:defRPr>
            </a:lvl1pPr>
          </a:lstStyle>
          <a:p>
            <a:r>
              <a:rPr lang="en-US" dirty="0" smtClean="0"/>
              <a:t>Click to edit title </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1371599" y="4812268"/>
            <a:ext cx="7596963" cy="674132"/>
          </a:xfrm>
        </p:spPr>
        <p:txBody>
          <a:bodyPr/>
          <a:lstStyle>
            <a:lvl1pPr marL="0" indent="0" algn="r">
              <a:buNone/>
              <a:defRPr>
                <a:solidFill>
                  <a:schemeClr val="accent3">
                    <a:lumMod val="40000"/>
                    <a:lumOff val="6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34" name="Text Placeholder 33" title="Click to edit presenter information"/>
          <p:cNvSpPr>
            <a:spLocks noGrp="1"/>
          </p:cNvSpPr>
          <p:nvPr>
            <p:ph type="body" sz="quarter" idx="10" hasCustomPrompt="1"/>
          </p:nvPr>
        </p:nvSpPr>
        <p:spPr>
          <a:xfrm>
            <a:off x="1371600" y="5715000"/>
            <a:ext cx="7620000" cy="914400"/>
          </a:xfrm>
        </p:spPr>
        <p:txBody>
          <a:bodyPr vert="horz" lIns="91440" tIns="45720" rIns="91440" bIns="45720" rtlCol="0">
            <a:normAutofit/>
          </a:bodyPr>
          <a:lstStyle>
            <a:lvl1pPr algn="r">
              <a:defRPr lang="en-US" sz="2400" dirty="0" smtClean="0">
                <a:solidFill>
                  <a:schemeClr val="tx1">
                    <a:lumMod val="50000"/>
                    <a:lumOff val="50000"/>
                  </a:schemeClr>
                </a:solidFill>
                <a:latin typeface="Calibri" pitchFamily="34" charset="0"/>
                <a:cs typeface="Calibri" pitchFamily="34" charset="0"/>
              </a:defRPr>
            </a:lvl1pPr>
          </a:lstStyle>
          <a:p>
            <a:pPr marL="0" lvl="0" indent="0" algn="r">
              <a:buNone/>
            </a:pPr>
            <a:r>
              <a:rPr lang="en-US" dirty="0" smtClean="0"/>
              <a:t>Click to edit presenter info</a:t>
            </a:r>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5638800" y="304800"/>
            <a:ext cx="3276600" cy="902578"/>
          </a:xfrm>
          <a:prstGeom prst="rect">
            <a:avLst/>
          </a:prstGeom>
        </p:spPr>
      </p:pic>
    </p:spTree>
    <p:extLst>
      <p:ext uri="{BB962C8B-B14F-4D97-AF65-F5344CB8AC3E}">
        <p14:creationId xmlns:p14="http://schemas.microsoft.com/office/powerpoint/2010/main" val="325814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956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0" cap="all">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23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4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73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05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62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36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0" cap="all">
                <a:solidFill>
                  <a:schemeClr val="accent1">
                    <a:lumMod val="60000"/>
                    <a:lumOff val="40000"/>
                  </a:schemeClr>
                </a:solidFill>
                <a:latin typeface="Cambr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1894BD-D84F-48B1-A523-F0F96068D85D}" type="datetimeFigureOut">
              <a:rPr lang="en-US" smtClean="0"/>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11122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9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6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2E8F5-B054-4FAA-9C95-B902F4A75158}" type="slidenum">
              <a:rPr lang="en-US"/>
              <a:pPr>
                <a:defRPr/>
              </a:pPr>
              <a:t>‹#›</a:t>
            </a:fld>
            <a:endParaRPr lang="en-US"/>
          </a:p>
        </p:txBody>
      </p:sp>
    </p:spTree>
    <p:extLst>
      <p:ext uri="{BB962C8B-B14F-4D97-AF65-F5344CB8AC3E}">
        <p14:creationId xmlns:p14="http://schemas.microsoft.com/office/powerpoint/2010/main" val="167782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1611868"/>
            <a:ext cx="9144000" cy="29718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4648200"/>
            <a:ext cx="9144000" cy="597932"/>
          </a:xfrm>
          <a:prstGeom prst="rect">
            <a:avLst/>
          </a:prstGeom>
          <a:gradFill>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329069" y="2133600"/>
            <a:ext cx="7639493" cy="1905000"/>
          </a:xfrm>
        </p:spPr>
        <p:txBody>
          <a:bodyPr/>
          <a:lstStyle>
            <a:lvl1pPr algn="r">
              <a:defRPr cap="small" spc="100" baseline="0">
                <a:solidFill>
                  <a:schemeClr val="bg1"/>
                </a:solidFill>
                <a:latin typeface="Cambria" pitchFamily="18" charset="0"/>
                <a:cs typeface="Calibri" pitchFamily="34" charset="0"/>
              </a:defRPr>
            </a:lvl1pPr>
          </a:lstStyle>
          <a:p>
            <a:r>
              <a:rPr lang="en-US" dirty="0" smtClean="0"/>
              <a:t>Click to edit title </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1371599" y="4659868"/>
            <a:ext cx="7596963" cy="674132"/>
          </a:xfrm>
        </p:spPr>
        <p:txBody>
          <a:bodyPr/>
          <a:lstStyle>
            <a:lvl1pPr marL="0" indent="0" algn="r">
              <a:buNone/>
              <a:defRPr>
                <a:solidFill>
                  <a:schemeClr val="accent3">
                    <a:lumMod val="40000"/>
                    <a:lumOff val="6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34" name="Text Placeholder 33" title="Click to edit presenter information"/>
          <p:cNvSpPr>
            <a:spLocks noGrp="1"/>
          </p:cNvSpPr>
          <p:nvPr>
            <p:ph type="body" sz="quarter" idx="10" hasCustomPrompt="1"/>
          </p:nvPr>
        </p:nvSpPr>
        <p:spPr>
          <a:xfrm>
            <a:off x="1371600" y="5715000"/>
            <a:ext cx="7620000" cy="914400"/>
          </a:xfrm>
        </p:spPr>
        <p:txBody>
          <a:bodyPr vert="horz" lIns="91440" tIns="45720" rIns="91440" bIns="45720" rtlCol="0">
            <a:normAutofit/>
          </a:bodyPr>
          <a:lstStyle>
            <a:lvl1pPr algn="r">
              <a:defRPr lang="en-US" sz="2400" dirty="0" smtClean="0">
                <a:solidFill>
                  <a:schemeClr val="tx1">
                    <a:lumMod val="50000"/>
                    <a:lumOff val="50000"/>
                  </a:schemeClr>
                </a:solidFill>
                <a:latin typeface="Calibri" pitchFamily="34" charset="0"/>
                <a:cs typeface="Calibri" pitchFamily="34" charset="0"/>
              </a:defRPr>
            </a:lvl1pPr>
          </a:lstStyle>
          <a:p>
            <a:pPr marL="0" lvl="0" indent="0" algn="r">
              <a:buNone/>
            </a:pPr>
            <a:r>
              <a:rPr lang="en-US" dirty="0" smtClean="0"/>
              <a:t>Click to edit presenter info</a:t>
            </a:r>
          </a:p>
        </p:txBody>
      </p:sp>
      <p:sp>
        <p:nvSpPr>
          <p:cNvPr id="5" name="TextBox 4"/>
          <p:cNvSpPr txBox="1"/>
          <p:nvPr userDrawn="1"/>
        </p:nvSpPr>
        <p:spPr>
          <a:xfrm>
            <a:off x="0" y="152400"/>
            <a:ext cx="9144000" cy="646331"/>
          </a:xfrm>
          <a:prstGeom prst="rect">
            <a:avLst/>
          </a:prstGeom>
          <a:solidFill>
            <a:schemeClr val="tx2">
              <a:lumMod val="50000"/>
            </a:schemeClr>
          </a:solidFill>
        </p:spPr>
        <p:txBody>
          <a:bodyPr wrap="square" rtlCol="0">
            <a:spAutoFit/>
          </a:bodyPr>
          <a:lstStyle/>
          <a:p>
            <a:pPr algn="ctr"/>
            <a:r>
              <a:rPr lang="en-US" sz="3600" cap="small" dirty="0" smtClean="0">
                <a:solidFill>
                  <a:prstClr val="white"/>
                </a:solidFill>
                <a:latin typeface="Aquaduct" pitchFamily="2" charset="0"/>
              </a:rPr>
              <a:t>Long Creek Watershed Management District</a:t>
            </a:r>
            <a:endParaRPr lang="en-US" sz="3600" cap="small" dirty="0">
              <a:solidFill>
                <a:prstClr val="white"/>
              </a:solidFill>
              <a:latin typeface="Aquaduct" pitchFamily="2" charset="0"/>
            </a:endParaRPr>
          </a:p>
        </p:txBody>
      </p:sp>
    </p:spTree>
    <p:extLst>
      <p:ext uri="{BB962C8B-B14F-4D97-AF65-F5344CB8AC3E}">
        <p14:creationId xmlns:p14="http://schemas.microsoft.com/office/powerpoint/2010/main" val="19977898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50000"/>
                  </a:schemeClr>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75000"/>
                  </a:schemeClr>
                </a:solidFill>
                <a:latin typeface="+mj-lt"/>
              </a:defRPr>
            </a:lvl1pPr>
            <a:lvl2pPr>
              <a:defRPr>
                <a:solidFill>
                  <a:schemeClr val="accent1">
                    <a:lumMod val="75000"/>
                  </a:schemeClr>
                </a:solidFill>
                <a:latin typeface="+mj-lt"/>
              </a:defRPr>
            </a:lvl2pPr>
            <a:lvl3pPr>
              <a:defRPr>
                <a:solidFill>
                  <a:schemeClr val="accent1">
                    <a:lumMod val="75000"/>
                  </a:schemeClr>
                </a:solidFill>
                <a:latin typeface="+mj-lt"/>
              </a:defRPr>
            </a:lvl3pPr>
            <a:lvl4pPr>
              <a:defRPr>
                <a:solidFill>
                  <a:schemeClr val="accent1">
                    <a:lumMod val="75000"/>
                  </a:schemeClr>
                </a:solidFill>
                <a:latin typeface="+mj-lt"/>
              </a:defRPr>
            </a:lvl4pPr>
            <a:lvl5pPr>
              <a:defRPr>
                <a:solidFill>
                  <a:schemeClr val="accent1">
                    <a:lumMod val="75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850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0" cap="all">
                <a:solidFill>
                  <a:schemeClr val="accent1">
                    <a:lumMod val="50000"/>
                  </a:schemeClr>
                </a:solidFill>
                <a:latin typeface="Cambr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29001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ctrTitle"/>
          </p:nvPr>
        </p:nvSpPr>
        <p:spPr>
          <a:xfrm>
            <a:off x="685800" y="2130425"/>
            <a:ext cx="7772400" cy="1470025"/>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69911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accent1">
                    <a:lumMod val="75000"/>
                  </a:schemeClr>
                </a:solidFill>
              </a:defRPr>
            </a:lvl1pPr>
            <a:lvl2pPr>
              <a:defRPr sz="2400">
                <a:solidFill>
                  <a:schemeClr val="accent1">
                    <a:lumMod val="75000"/>
                  </a:schemeClr>
                </a:solidFill>
              </a:defRPr>
            </a:lvl2pPr>
            <a:lvl3pPr>
              <a:defRPr sz="2000">
                <a:solidFill>
                  <a:schemeClr val="accent1">
                    <a:lumMod val="75000"/>
                  </a:schemeClr>
                </a:solidFill>
              </a:defRPr>
            </a:lvl3pPr>
            <a:lvl4pPr>
              <a:defRPr sz="1800">
                <a:solidFill>
                  <a:schemeClr val="accent1">
                    <a:lumMod val="75000"/>
                  </a:schemeClr>
                </a:solidFill>
              </a:defRPr>
            </a:lvl4pPr>
            <a:lvl5pPr>
              <a:defRPr sz="1800">
                <a:solidFill>
                  <a:schemeClr val="accent1">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accent1">
                    <a:lumMod val="75000"/>
                  </a:schemeClr>
                </a:solidFill>
              </a:defRPr>
            </a:lvl1pPr>
            <a:lvl2pPr>
              <a:defRPr sz="2400">
                <a:solidFill>
                  <a:schemeClr val="accent1">
                    <a:lumMod val="75000"/>
                  </a:schemeClr>
                </a:solidFill>
              </a:defRPr>
            </a:lvl2pPr>
            <a:lvl3pPr>
              <a:defRPr sz="2000">
                <a:solidFill>
                  <a:schemeClr val="accent1">
                    <a:lumMod val="75000"/>
                  </a:schemeClr>
                </a:solidFill>
              </a:defRPr>
            </a:lvl3pPr>
            <a:lvl4pPr>
              <a:defRPr sz="1800">
                <a:solidFill>
                  <a:schemeClr val="accent1">
                    <a:lumMod val="75000"/>
                  </a:schemeClr>
                </a:solidFill>
              </a:defRPr>
            </a:lvl4pPr>
            <a:lvl5pPr>
              <a:defRPr sz="1800">
                <a:solidFill>
                  <a:schemeClr val="accent1">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11006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2"/>
      </p:bgRef>
    </p:bg>
    <p:spTree>
      <p:nvGrpSpPr>
        <p:cNvPr id="1" name=""/>
        <p:cNvGrpSpPr/>
        <p:nvPr/>
      </p:nvGrpSpPr>
      <p:grpSpPr>
        <a:xfrm>
          <a:off x="0" y="0"/>
          <a:ext cx="0" cy="0"/>
          <a:chOff x="0" y="0"/>
          <a:chExt cx="0" cy="0"/>
        </a:xfrm>
      </p:grpSpPr>
      <p:pic>
        <p:nvPicPr>
          <p:cNvPr id="8"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4736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273050"/>
            <a:ext cx="3008313" cy="1162050"/>
          </a:xfrm>
        </p:spPr>
        <p:txBody>
          <a:bodyPr anchor="b"/>
          <a:lstStyle>
            <a:lvl1pPr algn="l">
              <a:defRPr sz="2000" b="1">
                <a:solidFill>
                  <a:schemeClr val="accent1">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accent1">
                    <a:lumMod val="75000"/>
                  </a:schemeClr>
                </a:solidFill>
              </a:defRPr>
            </a:lvl1pPr>
            <a:lvl2pPr>
              <a:defRPr sz="2800">
                <a:solidFill>
                  <a:schemeClr val="accent1">
                    <a:lumMod val="75000"/>
                  </a:schemeClr>
                </a:solidFill>
              </a:defRPr>
            </a:lvl2pPr>
            <a:lvl3pPr>
              <a:defRPr sz="2400">
                <a:solidFill>
                  <a:schemeClr val="accent1">
                    <a:lumMod val="75000"/>
                  </a:schemeClr>
                </a:solidFill>
              </a:defRPr>
            </a:lvl3pPr>
            <a:lvl4pPr>
              <a:defRPr sz="2000">
                <a:solidFill>
                  <a:schemeClr val="accent1">
                    <a:lumMod val="75000"/>
                  </a:schemeClr>
                </a:solidFill>
              </a:defRPr>
            </a:lvl4pPr>
            <a:lvl5pPr>
              <a:defRPr sz="2000">
                <a:solidFill>
                  <a:schemeClr val="accent1">
                    <a:lumMod val="7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1595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33351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1792288" y="4800600"/>
            <a:ext cx="5486400" cy="566738"/>
          </a:xfrm>
        </p:spPr>
        <p:txBody>
          <a:bodyPr anchor="b"/>
          <a:lstStyle>
            <a:lvl1pPr algn="l">
              <a:defRPr sz="2000" b="1">
                <a:solidFill>
                  <a:schemeClr val="accent1">
                    <a:lumMod val="7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01760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3582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2"/>
      </p:bgRef>
    </p:bg>
    <p:spTree>
      <p:nvGrpSpPr>
        <p:cNvPr id="1" name=""/>
        <p:cNvGrpSpPr/>
        <p:nvPr/>
      </p:nvGrpSpPr>
      <p:grpSpPr>
        <a:xfrm>
          <a:off x="0" y="0"/>
          <a:ext cx="0" cy="0"/>
          <a:chOff x="0" y="0"/>
          <a:chExt cx="0" cy="0"/>
        </a:xfrm>
      </p:grpSpPr>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Vertical Title 1"/>
          <p:cNvSpPr>
            <a:spLocks noGrp="1"/>
          </p:cNvSpPr>
          <p:nvPr>
            <p:ph type="title" orient="vert"/>
          </p:nvPr>
        </p:nvSpPr>
        <p:spPr>
          <a:xfrm>
            <a:off x="6629400" y="274638"/>
            <a:ext cx="2057400" cy="5851525"/>
          </a:xfrm>
        </p:spPr>
        <p:txBody>
          <a:bodyPr vert="eaVert"/>
          <a:lstStyle>
            <a:lvl1pPr>
              <a:defRPr>
                <a:solidFill>
                  <a:schemeClr val="accent1">
                    <a:lumMod val="50000"/>
                  </a:schemeClr>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1894BD-D84F-48B1-A523-F0F96068D85D}"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9A6C6A-C2B3-4A3E-8418-9705CE1DF14B}" type="slidenum">
              <a:rPr lang="en-US" smtClean="0">
                <a:solidFill>
                  <a:prstClr val="black">
                    <a:tint val="75000"/>
                  </a:prstClr>
                </a:solidFill>
              </a:rPr>
              <a:pPr/>
              <a:t>‹#›</a:t>
            </a:fld>
            <a:endParaRPr lang="en-US">
              <a:solidFill>
                <a:prstClr val="black">
                  <a:tint val="75000"/>
                </a:prstClr>
              </a:solidFill>
            </a:endParaRPr>
          </a:p>
        </p:txBody>
      </p:sp>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099745"/>
            <a:ext cx="91440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96548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894BD-D84F-48B1-A523-F0F96068D85D}" type="datetimeFigureOut">
              <a:rPr lang="en-US" smtClean="0"/>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30211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894BD-D84F-48B1-A523-F0F96068D85D}" type="datetimeFigureOut">
              <a:rPr lang="en-US" smtClean="0"/>
              <a:t>10/19/11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304721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138314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894BD-D84F-48B1-A523-F0F96068D85D}" type="datetimeFigureOut">
              <a:rPr lang="en-US" smtClean="0"/>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22881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6305107"/>
            <a:ext cx="9144000" cy="5528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2484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ogo no text"/>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2400" y="6391319"/>
            <a:ext cx="2529840" cy="3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894BD-D84F-48B1-A523-F0F96068D85D}" type="datetimeFigureOut">
              <a:rPr lang="en-US" smtClean="0"/>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C6A-C2B3-4A3E-8418-9705CE1DF14B}" type="slidenum">
              <a:rPr lang="en-US" smtClean="0"/>
              <a:t>‹#›</a:t>
            </a:fld>
            <a:endParaRPr lang="en-US"/>
          </a:p>
        </p:txBody>
      </p:sp>
    </p:spTree>
    <p:extLst>
      <p:ext uri="{BB962C8B-B14F-4D97-AF65-F5344CB8AC3E}">
        <p14:creationId xmlns:p14="http://schemas.microsoft.com/office/powerpoint/2010/main" val="30024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5FB71-E497-45B8-BFD0-5FA16C5701B8}" type="datetimeFigureOut">
              <a:rPr lang="en-US" smtClean="0"/>
              <a:t>10/19/11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F8EB-4F76-4B5A-B3CB-4CB2543C8572}" type="slidenum">
              <a:rPr lang="en-US" smtClean="0"/>
              <a:t>‹#›</a:t>
            </a:fld>
            <a:endParaRPr lang="en-US"/>
          </a:p>
        </p:txBody>
      </p:sp>
    </p:spTree>
    <p:extLst>
      <p:ext uri="{BB962C8B-B14F-4D97-AF65-F5344CB8AC3E}">
        <p14:creationId xmlns:p14="http://schemas.microsoft.com/office/powerpoint/2010/main" val="48376736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5" r:id="rId4"/>
    <p:sldLayoutId id="2147483658" r:id="rId5"/>
    <p:sldLayoutId id="2147483660" r:id="rId6"/>
    <p:sldLayoutId id="2147483662" r:id="rId7"/>
    <p:sldLayoutId id="2147483663" r:id="rId8"/>
    <p:sldLayoutId id="2147483664" r:id="rId9"/>
    <p:sldLayoutId id="2147483665"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accent1">
              <a:lumMod val="60000"/>
              <a:lumOff val="40000"/>
            </a:schemeClr>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5FB71-E497-45B8-BFD0-5FA16C5701B8}"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F8EB-4F76-4B5A-B3CB-4CB2543C8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92206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accent1">
              <a:lumMod val="60000"/>
              <a:lumOff val="40000"/>
            </a:schemeClr>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5FB71-E497-45B8-BFD0-5FA16C5701B8}"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F8EB-4F76-4B5A-B3CB-4CB2543C8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915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accent1">
              <a:lumMod val="60000"/>
              <a:lumOff val="40000"/>
            </a:schemeClr>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5FB71-E497-45B8-BFD0-5FA16C5701B8}" type="datetimeFigureOut">
              <a:rPr lang="en-US" smtClean="0">
                <a:solidFill>
                  <a:prstClr val="black">
                    <a:tint val="75000"/>
                  </a:prstClr>
                </a:solidFill>
              </a:rPr>
              <a:pPr/>
              <a:t>10/19/11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F8EB-4F76-4B5A-B3CB-4CB2543C8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9483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ctr" defTabSz="914400" rtl="0" eaLnBrk="1" latinLnBrk="0" hangingPunct="1">
        <a:spcBef>
          <a:spcPct val="0"/>
        </a:spcBef>
        <a:buNone/>
        <a:defRPr sz="4400" kern="1200">
          <a:solidFill>
            <a:schemeClr val="accent1">
              <a:lumMod val="50000"/>
            </a:schemeClr>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3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6.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33.png"/><Relationship Id="rId1" Type="http://schemas.microsoft.com/office/2007/relationships/media" Target="../media/media1.AVI"/><Relationship Id="rId2" Type="http://schemas.openxmlformats.org/officeDocument/2006/relationships/video" Target="../media/media1.AVI"/></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3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2590800"/>
            <a:ext cx="8325293" cy="1905000"/>
          </a:xfrm>
        </p:spPr>
        <p:txBody>
          <a:bodyPr>
            <a:normAutofit/>
          </a:bodyPr>
          <a:lstStyle/>
          <a:p>
            <a:r>
              <a:rPr lang="en-US" sz="4000" dirty="0" smtClean="0"/>
              <a:t>2010 – 2011 Long Creek Update</a:t>
            </a:r>
            <a:endParaRPr lang="en-US" sz="4000" dirty="0"/>
          </a:p>
        </p:txBody>
      </p:sp>
      <p:sp>
        <p:nvSpPr>
          <p:cNvPr id="8" name="Subtitle 7"/>
          <p:cNvSpPr>
            <a:spLocks noGrp="1"/>
          </p:cNvSpPr>
          <p:nvPr>
            <p:ph type="subTitle" idx="1"/>
          </p:nvPr>
        </p:nvSpPr>
        <p:spPr/>
        <p:txBody>
          <a:bodyPr/>
          <a:lstStyle/>
          <a:p>
            <a:r>
              <a:rPr lang="en-US" dirty="0" smtClean="0"/>
              <a:t>October 20, 2011</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39" y="5914411"/>
            <a:ext cx="2397170" cy="65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a:xfrm>
            <a:off x="172165" y="5346700"/>
            <a:ext cx="2840049" cy="533400"/>
          </a:xfrm>
        </p:spPr>
        <p:txBody>
          <a:bodyPr>
            <a:normAutofit/>
          </a:bodyPr>
          <a:lstStyle/>
          <a:p>
            <a:pPr marL="0" indent="0" algn="l">
              <a:buNone/>
            </a:pPr>
            <a:r>
              <a:rPr lang="en-US" sz="2200" dirty="0" smtClean="0"/>
              <a:t>Presented by</a:t>
            </a:r>
            <a:endParaRPr lang="en-US" sz="2200" dirty="0"/>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2400" y="1188263"/>
            <a:ext cx="2014332" cy="1510749"/>
          </a:xfrm>
          <a:prstGeom prst="rect">
            <a:avLst/>
          </a:prstGeom>
          <a:noFill/>
          <a:ln w="38100">
            <a:solidFill>
              <a:schemeClr val="accent3">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82078" y="1179567"/>
            <a:ext cx="2037522" cy="1528141"/>
          </a:xfrm>
          <a:prstGeom prst="rect">
            <a:avLst/>
          </a:prstGeom>
          <a:noFill/>
          <a:ln w="38100">
            <a:solidFill>
              <a:schemeClr val="accent3">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22442" y="1180060"/>
            <a:ext cx="2036065" cy="1527048"/>
          </a:xfrm>
          <a:prstGeom prst="rect">
            <a:avLst/>
          </a:prstGeom>
          <a:noFill/>
          <a:ln w="38100">
            <a:solidFill>
              <a:schemeClr val="accent3">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5782270"/>
            <a:ext cx="3908506" cy="923330"/>
          </a:xfrm>
          <a:prstGeom prst="rect">
            <a:avLst/>
          </a:prstGeom>
          <a:noFill/>
        </p:spPr>
        <p:txBody>
          <a:bodyPr wrap="none" rtlCol="0">
            <a:spAutoFit/>
          </a:bodyPr>
          <a:lstStyle/>
          <a:p>
            <a:pPr algn="r"/>
            <a:r>
              <a:rPr lang="en-US" dirty="0" smtClean="0">
                <a:solidFill>
                  <a:prstClr val="black"/>
                </a:solidFill>
              </a:rPr>
              <a:t>Tamara Lee Pinard</a:t>
            </a:r>
          </a:p>
          <a:p>
            <a:pPr algn="r"/>
            <a:r>
              <a:rPr lang="en-US" dirty="0">
                <a:solidFill>
                  <a:prstClr val="black"/>
                </a:solidFill>
              </a:rPr>
              <a:t>LCWMD Executive Director</a:t>
            </a:r>
          </a:p>
          <a:p>
            <a:pPr algn="r"/>
            <a:r>
              <a:rPr lang="en-US" dirty="0" smtClean="0">
                <a:solidFill>
                  <a:prstClr val="black"/>
                </a:solidFill>
              </a:rPr>
              <a:t>CCSWCD Stormwater Program Manager</a:t>
            </a:r>
          </a:p>
        </p:txBody>
      </p:sp>
    </p:spTree>
    <p:extLst>
      <p:ext uri="{BB962C8B-B14F-4D97-AF65-F5344CB8AC3E}">
        <p14:creationId xmlns:p14="http://schemas.microsoft.com/office/powerpoint/2010/main" val="13004245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0"/>
            <a:ext cx="9144000" cy="1428750"/>
          </a:xfrm>
        </p:spPr>
        <p:txBody>
          <a:bodyPr/>
          <a:lstStyle/>
          <a:p>
            <a:pPr eaLnBrk="1" hangingPunct="1"/>
            <a:r>
              <a:rPr lang="en-US" sz="3600" dirty="0" smtClean="0">
                <a:solidFill>
                  <a:schemeClr val="accent1">
                    <a:lumMod val="40000"/>
                    <a:lumOff val="60000"/>
                  </a:schemeClr>
                </a:solidFill>
              </a:rPr>
              <a:t>Creating an Agreement that Meets the Needs of Private Businesses and Public Entities</a:t>
            </a:r>
          </a:p>
        </p:txBody>
      </p:sp>
      <p:sp>
        <p:nvSpPr>
          <p:cNvPr id="15364" name="Rectangle 3"/>
          <p:cNvSpPr>
            <a:spLocks noGrp="1" noChangeArrowheads="1"/>
          </p:cNvSpPr>
          <p:nvPr>
            <p:ph type="body" idx="1"/>
          </p:nvPr>
        </p:nvSpPr>
        <p:spPr>
          <a:xfrm>
            <a:off x="533400" y="1485900"/>
            <a:ext cx="5024438" cy="4506912"/>
          </a:xfrm>
        </p:spPr>
        <p:txBody>
          <a:bodyPr>
            <a:normAutofit fontScale="92500"/>
          </a:bodyPr>
          <a:lstStyle/>
          <a:p>
            <a:pPr eaLnBrk="1" hangingPunct="1">
              <a:buClr>
                <a:schemeClr val="bg1"/>
              </a:buClr>
            </a:pPr>
            <a:r>
              <a:rPr lang="en-US" dirty="0" smtClean="0"/>
              <a:t>Doors into and out of the Watershed Program</a:t>
            </a:r>
          </a:p>
          <a:p>
            <a:pPr eaLnBrk="1" hangingPunct="1">
              <a:buClr>
                <a:schemeClr val="bg1"/>
              </a:buClr>
            </a:pPr>
            <a:r>
              <a:rPr lang="en-US" dirty="0" smtClean="0"/>
              <a:t>Assuring participation will </a:t>
            </a:r>
            <a:br>
              <a:rPr lang="en-US" dirty="0" smtClean="0"/>
            </a:br>
            <a:r>
              <a:rPr lang="en-US" dirty="0" smtClean="0"/>
              <a:t>be valued </a:t>
            </a:r>
          </a:p>
          <a:p>
            <a:pPr eaLnBrk="1" hangingPunct="1">
              <a:buClr>
                <a:schemeClr val="bg1"/>
              </a:buClr>
            </a:pPr>
            <a:r>
              <a:rPr lang="en-US" dirty="0" smtClean="0"/>
              <a:t>Predictability of fees</a:t>
            </a:r>
          </a:p>
          <a:p>
            <a:pPr eaLnBrk="1" hangingPunct="1">
              <a:buClr>
                <a:schemeClr val="bg1"/>
              </a:buClr>
            </a:pPr>
            <a:r>
              <a:rPr lang="en-US" dirty="0" smtClean="0"/>
              <a:t>Fairness:  everyone – </a:t>
            </a:r>
            <a:br>
              <a:rPr lang="en-US" dirty="0" smtClean="0"/>
            </a:br>
            <a:r>
              <a:rPr lang="en-US" dirty="0" smtClean="0"/>
              <a:t>public and private – needed</a:t>
            </a:r>
            <a:br>
              <a:rPr lang="en-US" dirty="0" smtClean="0"/>
            </a:br>
            <a:r>
              <a:rPr lang="en-US" dirty="0" smtClean="0"/>
              <a:t>to be signing the same agreement</a:t>
            </a:r>
          </a:p>
        </p:txBody>
      </p:sp>
      <p:pic>
        <p:nvPicPr>
          <p:cNvPr id="15365" name="Picture 10" descr="yinyang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00200"/>
            <a:ext cx="3657600" cy="3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78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19050"/>
            <a:ext cx="9144000" cy="1143000"/>
          </a:xfrm>
        </p:spPr>
        <p:txBody>
          <a:bodyPr anchor="ctr"/>
          <a:lstStyle/>
          <a:p>
            <a:pPr eaLnBrk="1" hangingPunct="1"/>
            <a:r>
              <a:rPr lang="en-US" dirty="0" smtClean="0"/>
              <a:t>Landowner Obligations</a:t>
            </a:r>
          </a:p>
        </p:txBody>
      </p:sp>
      <p:sp>
        <p:nvSpPr>
          <p:cNvPr id="16388" name="Content Placeholder 2"/>
          <p:cNvSpPr>
            <a:spLocks noGrp="1"/>
          </p:cNvSpPr>
          <p:nvPr>
            <p:ph idx="1"/>
          </p:nvPr>
        </p:nvSpPr>
        <p:spPr>
          <a:xfrm>
            <a:off x="152400" y="1219200"/>
            <a:ext cx="5334000" cy="4525963"/>
          </a:xfrm>
        </p:spPr>
        <p:txBody>
          <a:bodyPr>
            <a:normAutofit/>
          </a:bodyPr>
          <a:lstStyle/>
          <a:p>
            <a:pPr eaLnBrk="1" hangingPunct="1">
              <a:buClr>
                <a:schemeClr val="bg1"/>
              </a:buClr>
            </a:pPr>
            <a:r>
              <a:rPr lang="en-US" dirty="0" smtClean="0"/>
              <a:t>Pay Assessments on time</a:t>
            </a:r>
          </a:p>
          <a:p>
            <a:pPr eaLnBrk="1" hangingPunct="1">
              <a:buClr>
                <a:schemeClr val="bg1"/>
              </a:buClr>
            </a:pPr>
            <a:r>
              <a:rPr lang="en-US" dirty="0" smtClean="0"/>
              <a:t>Provide Easement on Private Land for Public Purpose</a:t>
            </a:r>
          </a:p>
          <a:p>
            <a:pPr>
              <a:buClr>
                <a:schemeClr val="bg1"/>
              </a:buClr>
            </a:pPr>
            <a:r>
              <a:rPr lang="en-US" dirty="0" smtClean="0"/>
              <a:t>Coordinate with Management District for Pollution Prevention </a:t>
            </a:r>
            <a:r>
              <a:rPr lang="en-US" dirty="0"/>
              <a:t>Good </a:t>
            </a:r>
            <a:r>
              <a:rPr lang="en-US" dirty="0" smtClean="0"/>
              <a:t>Housekeeping Activities</a:t>
            </a:r>
          </a:p>
        </p:txBody>
      </p:sp>
      <p:pic>
        <p:nvPicPr>
          <p:cNvPr id="16389" name="Picture 3" descr="M:\PICTURES\Long_Creek\Long Creek Stimulus\Dick's\Mall Plaza\from Rob Woodman\Phase 2 complete\Mall Plaza Ph II - DEB Petco signs.jpg"/>
          <p:cNvPicPr>
            <a:picLocks noChangeAspect="1" noChangeArrowheads="1"/>
          </p:cNvPicPr>
          <p:nvPr/>
        </p:nvPicPr>
        <p:blipFill>
          <a:blip r:embed="rId3" cstate="print">
            <a:extLst>
              <a:ext uri="{28A0092B-C50C-407E-A947-70E740481C1C}">
                <a14:useLocalDpi xmlns:a14="http://schemas.microsoft.com/office/drawing/2010/main" val="0"/>
              </a:ext>
            </a:extLst>
          </a:blip>
          <a:srcRect l="51169" r="259"/>
          <a:stretch>
            <a:fillRect/>
          </a:stretch>
        </p:blipFill>
        <p:spPr bwMode="auto">
          <a:xfrm>
            <a:off x="5796131" y="1143000"/>
            <a:ext cx="3119269" cy="48164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9"/>
          <p:cNvSpPr txBox="1">
            <a:spLocks noChangeArrowheads="1"/>
          </p:cNvSpPr>
          <p:nvPr/>
        </p:nvSpPr>
        <p:spPr bwMode="auto">
          <a:xfrm>
            <a:off x="-1317625" y="2236788"/>
            <a:ext cx="1001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r>
              <a:rPr lang="en-US"/>
              <a:t>Change legalities to logistics</a:t>
            </a:r>
          </a:p>
        </p:txBody>
      </p:sp>
    </p:spTree>
    <p:extLst>
      <p:ext uri="{BB962C8B-B14F-4D97-AF65-F5344CB8AC3E}">
        <p14:creationId xmlns:p14="http://schemas.microsoft.com/office/powerpoint/2010/main" val="338156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0" y="0"/>
            <a:ext cx="9144000" cy="914400"/>
          </a:xfrm>
        </p:spPr>
        <p:txBody>
          <a:bodyPr anchor="ctr"/>
          <a:lstStyle/>
          <a:p>
            <a:pPr eaLnBrk="1" hangingPunct="1"/>
            <a:r>
              <a:rPr lang="en-US" dirty="0" smtClean="0">
                <a:solidFill>
                  <a:schemeClr val="accent1">
                    <a:lumMod val="40000"/>
                    <a:lumOff val="60000"/>
                  </a:schemeClr>
                </a:solidFill>
              </a:rPr>
              <a:t>Assessment Structure</a:t>
            </a:r>
          </a:p>
        </p:txBody>
      </p:sp>
      <p:sp>
        <p:nvSpPr>
          <p:cNvPr id="17412" name="Content Placeholder 2"/>
          <p:cNvSpPr>
            <a:spLocks noGrp="1"/>
          </p:cNvSpPr>
          <p:nvPr>
            <p:ph idx="1"/>
          </p:nvPr>
        </p:nvSpPr>
        <p:spPr>
          <a:xfrm>
            <a:off x="152399" y="1066800"/>
            <a:ext cx="8686801" cy="5059363"/>
          </a:xfrm>
        </p:spPr>
        <p:txBody>
          <a:bodyPr>
            <a:normAutofit/>
          </a:bodyPr>
          <a:lstStyle/>
          <a:p>
            <a:pPr eaLnBrk="1" hangingPunct="1">
              <a:lnSpc>
                <a:spcPct val="90000"/>
              </a:lnSpc>
              <a:buClr>
                <a:schemeClr val="bg1"/>
              </a:buClr>
            </a:pPr>
            <a:r>
              <a:rPr lang="en-US" dirty="0" smtClean="0"/>
              <a:t>$3,000/impervious acre/year</a:t>
            </a:r>
          </a:p>
          <a:p>
            <a:pPr eaLnBrk="1" hangingPunct="1">
              <a:lnSpc>
                <a:spcPct val="90000"/>
              </a:lnSpc>
              <a:buClr>
                <a:schemeClr val="bg1"/>
              </a:buClr>
            </a:pPr>
            <a:r>
              <a:rPr lang="en-US" dirty="0" smtClean="0"/>
              <a:t>Credits provided for stormwater treatment and good housekeeping activities on own parcel</a:t>
            </a:r>
          </a:p>
          <a:p>
            <a:pPr marL="319088" indent="-319088" eaLnBrk="1" hangingPunct="1">
              <a:lnSpc>
                <a:spcPct val="90000"/>
              </a:lnSpc>
              <a:buClr>
                <a:schemeClr val="bg1"/>
              </a:buClr>
              <a:buFontTx/>
              <a:buChar char="▀"/>
            </a:pPr>
            <a:endParaRPr lang="en-US" dirty="0" smtClean="0"/>
          </a:p>
        </p:txBody>
      </p:sp>
      <p:pic>
        <p:nvPicPr>
          <p:cNvPr id="17414" name="Picture 10" descr="pie chart_assessment_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4794"/>
            <a:ext cx="6192329" cy="419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0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1143000"/>
          </a:xfrm>
        </p:spPr>
        <p:txBody>
          <a:bodyPr>
            <a:normAutofit/>
          </a:bodyPr>
          <a:lstStyle/>
          <a:p>
            <a:r>
              <a:rPr lang="en-US" dirty="0" smtClean="0"/>
              <a:t>Biggest Surprises</a:t>
            </a:r>
            <a:endParaRPr lang="en-US" dirty="0"/>
          </a:p>
        </p:txBody>
      </p:sp>
      <p:sp>
        <p:nvSpPr>
          <p:cNvPr id="12" name="Content Placeholder 11"/>
          <p:cNvSpPr>
            <a:spLocks noGrp="1"/>
          </p:cNvSpPr>
          <p:nvPr>
            <p:ph idx="1"/>
          </p:nvPr>
        </p:nvSpPr>
        <p:spPr>
          <a:xfrm>
            <a:off x="914400" y="1752600"/>
            <a:ext cx="5181600" cy="4343400"/>
          </a:xfrm>
        </p:spPr>
        <p:txBody>
          <a:bodyPr/>
          <a:lstStyle/>
          <a:p>
            <a:pPr>
              <a:lnSpc>
                <a:spcPct val="90000"/>
              </a:lnSpc>
              <a:spcBef>
                <a:spcPct val="40000"/>
              </a:spcBef>
              <a:buFont typeface="Arial" charset="0"/>
              <a:buChar char="•"/>
            </a:pPr>
            <a:r>
              <a:rPr lang="en-US" dirty="0" smtClean="0"/>
              <a:t>Risks taken by CCSWCD, DEP and other partners</a:t>
            </a:r>
          </a:p>
          <a:p>
            <a:pPr>
              <a:lnSpc>
                <a:spcPct val="90000"/>
              </a:lnSpc>
              <a:spcBef>
                <a:spcPct val="40000"/>
              </a:spcBef>
              <a:buFont typeface="Arial" charset="0"/>
              <a:buChar char="•"/>
            </a:pPr>
            <a:r>
              <a:rPr lang="en-US" dirty="0" smtClean="0"/>
              <a:t>Negotiation for the </a:t>
            </a:r>
            <a:r>
              <a:rPr lang="en-US" dirty="0" err="1" smtClean="0"/>
              <a:t>Interlocal</a:t>
            </a:r>
            <a:r>
              <a:rPr lang="en-US" dirty="0" smtClean="0"/>
              <a:t> and Participating Landowner Agreements</a:t>
            </a:r>
          </a:p>
          <a:p>
            <a:pPr>
              <a:lnSpc>
                <a:spcPct val="90000"/>
              </a:lnSpc>
              <a:spcBef>
                <a:spcPct val="40000"/>
              </a:spcBef>
              <a:buFont typeface="Arial" charset="0"/>
              <a:buChar char="•"/>
            </a:pPr>
            <a:r>
              <a:rPr lang="en-US" dirty="0" smtClean="0"/>
              <a:t>Ease of signing up general permit participants</a:t>
            </a:r>
          </a:p>
          <a:p>
            <a:pPr>
              <a:lnSpc>
                <a:spcPct val="90000"/>
              </a:lnSpc>
              <a:spcBef>
                <a:spcPct val="40000"/>
              </a:spcBef>
              <a:buFont typeface="Arial" charset="0"/>
              <a:buChar char="•"/>
            </a:pP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38" t="1998" r="28379" b="4949"/>
          <a:stretch/>
        </p:blipFill>
        <p:spPr bwMode="auto">
          <a:xfrm>
            <a:off x="6172200" y="1219200"/>
            <a:ext cx="2779634" cy="306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flipH="1">
            <a:off x="152400" y="1066800"/>
            <a:ext cx="6211966" cy="4876800"/>
          </a:xfrm>
          <a:prstGeom prst="wedgeEllipseCallout">
            <a:avLst>
              <a:gd name="adj1" fmla="val -66174"/>
              <a:gd name="adj2" fmla="val 6543"/>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48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1054356"/>
          </a:xfrm>
        </p:spPr>
        <p:txBody>
          <a:bodyPr/>
          <a:lstStyle/>
          <a:p>
            <a:r>
              <a:rPr lang="en-US" dirty="0" smtClean="0"/>
              <a:t>Markers of Success</a:t>
            </a:r>
            <a:endParaRPr lang="en-US" dirty="0"/>
          </a:p>
        </p:txBody>
      </p:sp>
      <p:sp>
        <p:nvSpPr>
          <p:cNvPr id="2" name="Content Placeholder 1"/>
          <p:cNvSpPr>
            <a:spLocks noGrp="1"/>
          </p:cNvSpPr>
          <p:nvPr>
            <p:ph idx="1"/>
          </p:nvPr>
        </p:nvSpPr>
        <p:spPr/>
        <p:txBody>
          <a:bodyPr/>
          <a:lstStyle/>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57" b="4540"/>
          <a:stretch/>
        </p:blipFill>
        <p:spPr bwMode="auto">
          <a:xfrm>
            <a:off x="838200" y="1054356"/>
            <a:ext cx="7604309" cy="505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40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1143000"/>
          </a:xfrm>
        </p:spPr>
        <p:txBody>
          <a:bodyPr>
            <a:noAutofit/>
          </a:bodyPr>
          <a:lstStyle/>
          <a:p>
            <a:r>
              <a:rPr lang="en-US" sz="3700" dirty="0"/>
              <a:t>Goal: </a:t>
            </a:r>
            <a:r>
              <a:rPr lang="en-US" sz="3700" dirty="0" smtClean="0"/>
              <a:t>Meet Water Quality Standards </a:t>
            </a:r>
            <a:r>
              <a:rPr lang="en-US" sz="3700" dirty="0"/>
              <a:t>by </a:t>
            </a:r>
            <a:r>
              <a:rPr lang="en-US" sz="3700" dirty="0" smtClean="0"/>
              <a:t>2020</a:t>
            </a:r>
            <a:endParaRPr lang="en-US" sz="3700" dirty="0"/>
          </a:p>
        </p:txBody>
      </p:sp>
      <p:sp>
        <p:nvSpPr>
          <p:cNvPr id="2" name="Content Placeholder 1"/>
          <p:cNvSpPr>
            <a:spLocks noGrp="1"/>
          </p:cNvSpPr>
          <p:nvPr>
            <p:ph idx="1"/>
          </p:nvPr>
        </p:nvSpPr>
        <p:spPr>
          <a:xfrm>
            <a:off x="457200" y="1143000"/>
            <a:ext cx="8229600" cy="4525963"/>
          </a:xfrm>
        </p:spPr>
        <p:txBody>
          <a:bodyPr/>
          <a:lstStyle/>
          <a:p>
            <a:r>
              <a:rPr lang="en-US" dirty="0" smtClean="0"/>
              <a:t>Treat 150 impervious acres </a:t>
            </a:r>
          </a:p>
          <a:p>
            <a:pPr lvl="1">
              <a:spcAft>
                <a:spcPts val="1200"/>
              </a:spcAft>
            </a:pPr>
            <a:r>
              <a:rPr lang="en-US" dirty="0" smtClean="0"/>
              <a:t>26.33 acres treated (18%)</a:t>
            </a:r>
          </a:p>
          <a:p>
            <a:r>
              <a:rPr lang="en-US" dirty="0" smtClean="0"/>
              <a:t>Implement stream habitat mitigation </a:t>
            </a:r>
          </a:p>
          <a:p>
            <a:pPr lvl="1">
              <a:spcAft>
                <a:spcPts val="1200"/>
              </a:spcAft>
            </a:pPr>
            <a:r>
              <a:rPr lang="en-US" dirty="0" smtClean="0"/>
              <a:t>2 out of 10 sites completed  </a:t>
            </a:r>
          </a:p>
          <a:p>
            <a:r>
              <a:rPr lang="en-US" dirty="0" smtClean="0"/>
              <a:t>Implement </a:t>
            </a:r>
            <a:r>
              <a:rPr lang="en-US" dirty="0"/>
              <a:t>non-structural measures </a:t>
            </a:r>
          </a:p>
          <a:p>
            <a:pPr lvl="1"/>
            <a:r>
              <a:rPr lang="en-US" dirty="0"/>
              <a:t>Good housekeeping – in progress</a:t>
            </a:r>
          </a:p>
          <a:p>
            <a:pPr lvl="1"/>
            <a:r>
              <a:rPr lang="en-US" dirty="0"/>
              <a:t>Targeted education – in </a:t>
            </a:r>
            <a:r>
              <a:rPr lang="en-US" dirty="0" smtClean="0"/>
              <a:t>progress</a:t>
            </a:r>
            <a:endParaRPr lang="en-US" dirty="0"/>
          </a:p>
        </p:txBody>
      </p:sp>
    </p:spTree>
    <p:extLst>
      <p:ext uri="{BB962C8B-B14F-4D97-AF65-F5344CB8AC3E}">
        <p14:creationId xmlns:p14="http://schemas.microsoft.com/office/powerpoint/2010/main" val="27949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6087" y="152400"/>
            <a:ext cx="9144000" cy="914400"/>
          </a:xfrm>
        </p:spPr>
        <p:txBody>
          <a:bodyPr/>
          <a:lstStyle/>
          <a:p>
            <a:pPr eaLnBrk="1" hangingPunct="1"/>
            <a:r>
              <a:rPr lang="en-US" dirty="0" smtClean="0"/>
              <a:t>Mall Plaza Phase I Priority Retrofit</a:t>
            </a:r>
            <a:endParaRPr lang="en-US" i="0" dirty="0" smtClean="0"/>
          </a:p>
        </p:txBody>
      </p:sp>
      <p:sp>
        <p:nvSpPr>
          <p:cNvPr id="4" name="Rectangle 3"/>
          <p:cNvSpPr/>
          <p:nvPr/>
        </p:nvSpPr>
        <p:spPr>
          <a:xfrm>
            <a:off x="335280" y="990600"/>
            <a:ext cx="8961120" cy="2400657"/>
          </a:xfrm>
          <a:prstGeom prst="rect">
            <a:avLst/>
          </a:prstGeom>
        </p:spPr>
        <p:txBody>
          <a:bodyPr wrap="square">
            <a:spAutoFit/>
          </a:bodyPr>
          <a:lstStyle/>
          <a:p>
            <a:r>
              <a:rPr lang="en-US" sz="2400" b="1" cap="small" dirty="0">
                <a:solidFill>
                  <a:schemeClr val="bg1"/>
                </a:solidFill>
                <a:latin typeface="+mn-lt"/>
              </a:rPr>
              <a:t>Site </a:t>
            </a:r>
            <a:r>
              <a:rPr lang="en-US" sz="2400" b="1" cap="small" dirty="0" smtClean="0">
                <a:solidFill>
                  <a:schemeClr val="bg1"/>
                </a:solidFill>
                <a:latin typeface="+mn-lt"/>
              </a:rPr>
              <a:t>Characteristics</a:t>
            </a:r>
            <a:r>
              <a:rPr lang="en-US" sz="2000" cap="small" dirty="0" smtClean="0">
                <a:solidFill>
                  <a:schemeClr val="bg1"/>
                </a:solidFill>
                <a:latin typeface="+mn-lt"/>
              </a:rPr>
              <a:t>			</a:t>
            </a:r>
            <a:r>
              <a:rPr lang="en-US" sz="2400" b="1" cap="small" dirty="0">
                <a:solidFill>
                  <a:schemeClr val="bg1"/>
                </a:solidFill>
                <a:latin typeface="+mn-lt"/>
              </a:rPr>
              <a:t>Project </a:t>
            </a:r>
            <a:r>
              <a:rPr lang="en-US" sz="2400" b="1" cap="small" dirty="0" smtClean="0">
                <a:solidFill>
                  <a:schemeClr val="bg1"/>
                </a:solidFill>
                <a:latin typeface="+mn-lt"/>
              </a:rPr>
              <a:t>Cost</a:t>
            </a:r>
          </a:p>
          <a:p>
            <a:endParaRPr lang="en-US" sz="500" dirty="0">
              <a:solidFill>
                <a:schemeClr val="bg1"/>
              </a:solidFill>
              <a:latin typeface="+mn-lt"/>
            </a:endParaRPr>
          </a:p>
          <a:p>
            <a:r>
              <a:rPr lang="en-US" sz="2000" dirty="0" smtClean="0">
                <a:solidFill>
                  <a:schemeClr val="bg1"/>
                </a:solidFill>
                <a:latin typeface="+mn-lt"/>
              </a:rPr>
              <a:t>Impervious </a:t>
            </a:r>
            <a:r>
              <a:rPr lang="en-US" sz="2000" dirty="0">
                <a:solidFill>
                  <a:schemeClr val="bg1"/>
                </a:solidFill>
                <a:latin typeface="+mn-lt"/>
              </a:rPr>
              <a:t>Cover: 	</a:t>
            </a:r>
            <a:r>
              <a:rPr lang="en-US" sz="2000" dirty="0" smtClean="0">
                <a:solidFill>
                  <a:schemeClr val="bg1"/>
                </a:solidFill>
                <a:latin typeface="+mn-lt"/>
              </a:rPr>
              <a:t>		Engineering </a:t>
            </a:r>
            <a:r>
              <a:rPr lang="en-US" sz="2000" dirty="0">
                <a:solidFill>
                  <a:schemeClr val="bg1"/>
                </a:solidFill>
                <a:latin typeface="+mn-lt"/>
              </a:rPr>
              <a:t>&amp; Oversight: </a:t>
            </a:r>
            <a:r>
              <a:rPr lang="en-US" sz="2000" dirty="0" smtClean="0">
                <a:solidFill>
                  <a:schemeClr val="bg1"/>
                </a:solidFill>
                <a:latin typeface="+mn-lt"/>
              </a:rPr>
              <a:t>  $   99,471</a:t>
            </a:r>
          </a:p>
          <a:p>
            <a:r>
              <a:rPr lang="en-US" sz="2000" dirty="0" smtClean="0">
                <a:solidFill>
                  <a:schemeClr val="bg1"/>
                </a:solidFill>
                <a:latin typeface="+mn-lt"/>
              </a:rPr>
              <a:t>	Rooftop </a:t>
            </a:r>
            <a:r>
              <a:rPr lang="en-US" sz="2000" dirty="0">
                <a:solidFill>
                  <a:schemeClr val="bg1"/>
                </a:solidFill>
                <a:latin typeface="+mn-lt"/>
              </a:rPr>
              <a:t>- 25% (3.4 acres</a:t>
            </a:r>
            <a:r>
              <a:rPr lang="en-US" sz="2000" dirty="0" smtClean="0">
                <a:solidFill>
                  <a:schemeClr val="bg1"/>
                </a:solidFill>
                <a:latin typeface="+mn-lt"/>
              </a:rPr>
              <a:t>)		</a:t>
            </a:r>
            <a:r>
              <a:rPr lang="en-US" sz="2000" dirty="0">
                <a:solidFill>
                  <a:schemeClr val="bg1"/>
                </a:solidFill>
                <a:latin typeface="+mn-lt"/>
              </a:rPr>
              <a:t>Construction:		</a:t>
            </a:r>
            <a:r>
              <a:rPr lang="en-US" sz="2000" dirty="0" smtClean="0">
                <a:solidFill>
                  <a:schemeClr val="bg1"/>
                </a:solidFill>
                <a:latin typeface="+mn-lt"/>
              </a:rPr>
              <a:t>$ 578,959</a:t>
            </a:r>
            <a:endParaRPr lang="en-US" sz="2000" dirty="0">
              <a:solidFill>
                <a:schemeClr val="bg1"/>
              </a:solidFill>
              <a:latin typeface="+mn-lt"/>
            </a:endParaRPr>
          </a:p>
          <a:p>
            <a:r>
              <a:rPr lang="en-US" sz="2000" dirty="0" smtClean="0">
                <a:solidFill>
                  <a:schemeClr val="bg1"/>
                </a:solidFill>
                <a:latin typeface="+mn-lt"/>
              </a:rPr>
              <a:t>	Parking </a:t>
            </a:r>
            <a:r>
              <a:rPr lang="en-US" sz="2000" dirty="0">
                <a:solidFill>
                  <a:schemeClr val="bg1"/>
                </a:solidFill>
                <a:latin typeface="+mn-lt"/>
              </a:rPr>
              <a:t>-  75% (10.4 acres)	</a:t>
            </a:r>
            <a:r>
              <a:rPr lang="en-US" sz="2000" dirty="0" smtClean="0">
                <a:solidFill>
                  <a:schemeClr val="bg1"/>
                </a:solidFill>
                <a:latin typeface="+mn-lt"/>
              </a:rPr>
              <a:t>	</a:t>
            </a:r>
            <a:r>
              <a:rPr lang="en-US" sz="2000" u="sng" dirty="0">
                <a:solidFill>
                  <a:schemeClr val="bg1"/>
                </a:solidFill>
                <a:latin typeface="+mn-lt"/>
              </a:rPr>
              <a:t>Legal &amp; Administration:	</a:t>
            </a:r>
            <a:r>
              <a:rPr lang="en-US" sz="2000" u="sng" dirty="0" smtClean="0">
                <a:solidFill>
                  <a:schemeClr val="bg1"/>
                </a:solidFill>
                <a:latin typeface="+mn-lt"/>
              </a:rPr>
              <a:t>$   22,388</a:t>
            </a:r>
            <a:endParaRPr lang="en-US" sz="2000" dirty="0">
              <a:solidFill>
                <a:schemeClr val="bg1"/>
              </a:solidFill>
              <a:latin typeface="+mn-lt"/>
            </a:endParaRPr>
          </a:p>
          <a:p>
            <a:r>
              <a:rPr lang="en-US" sz="2000" dirty="0" smtClean="0">
                <a:solidFill>
                  <a:schemeClr val="bg1"/>
                </a:solidFill>
                <a:latin typeface="+mn-lt"/>
              </a:rPr>
              <a:t>					</a:t>
            </a:r>
            <a:r>
              <a:rPr lang="en-US" sz="2000" b="1" dirty="0">
                <a:solidFill>
                  <a:schemeClr val="bg1"/>
                </a:solidFill>
                <a:latin typeface="+mn-lt"/>
              </a:rPr>
              <a:t>Total</a:t>
            </a:r>
            <a:r>
              <a:rPr lang="en-US" sz="2000" dirty="0">
                <a:solidFill>
                  <a:schemeClr val="bg1"/>
                </a:solidFill>
                <a:latin typeface="+mn-lt"/>
              </a:rPr>
              <a:t>			</a:t>
            </a:r>
            <a:r>
              <a:rPr lang="en-US" sz="2000" b="1" dirty="0" smtClean="0">
                <a:solidFill>
                  <a:schemeClr val="bg1"/>
                </a:solidFill>
                <a:latin typeface="+mn-lt"/>
              </a:rPr>
              <a:t>$ 700,818</a:t>
            </a:r>
          </a:p>
          <a:p>
            <a:r>
              <a:rPr lang="en-US" sz="2000" dirty="0">
                <a:solidFill>
                  <a:schemeClr val="bg1"/>
                </a:solidFill>
                <a:latin typeface="+mn-lt"/>
              </a:rPr>
              <a:t>Impervious Cover Treated:      11 </a:t>
            </a:r>
            <a:r>
              <a:rPr lang="en-US" sz="2000" dirty="0" smtClean="0">
                <a:solidFill>
                  <a:schemeClr val="bg1"/>
                </a:solidFill>
                <a:latin typeface="+mn-lt"/>
              </a:rPr>
              <a:t>acres</a:t>
            </a:r>
            <a:r>
              <a:rPr lang="en-US" sz="2000" dirty="0">
                <a:solidFill>
                  <a:schemeClr val="bg1"/>
                </a:solidFill>
                <a:latin typeface="+mn-lt"/>
              </a:rPr>
              <a:t>	</a:t>
            </a:r>
          </a:p>
          <a:p>
            <a:r>
              <a:rPr lang="en-US" sz="2000" dirty="0">
                <a:solidFill>
                  <a:schemeClr val="bg1"/>
                </a:solidFill>
                <a:latin typeface="+mn-lt"/>
              </a:rPr>
              <a:t> </a:t>
            </a:r>
          </a:p>
        </p:txBody>
      </p:sp>
      <p:pic>
        <p:nvPicPr>
          <p:cNvPr id="7" name="Picture 4" descr="cell c landscape view"/>
          <p:cNvPicPr>
            <a:picLocks noChangeAspect="1" noChangeArrowheads="1"/>
          </p:cNvPicPr>
          <p:nvPr/>
        </p:nvPicPr>
        <p:blipFill>
          <a:blip r:embed="rId3" cstate="print">
            <a:extLst>
              <a:ext uri="{28A0092B-C50C-407E-A947-70E740481C1C}">
                <a14:useLocalDpi xmlns:a14="http://schemas.microsoft.com/office/drawing/2010/main" val="0"/>
              </a:ext>
            </a:extLst>
          </a:blip>
          <a:srcRect t="7574"/>
          <a:stretch>
            <a:fillRect/>
          </a:stretch>
        </p:blipFill>
        <p:spPr bwMode="auto">
          <a:xfrm>
            <a:off x="228600" y="3173568"/>
            <a:ext cx="8695813" cy="2667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5"/>
          <p:cNvSpPr txBox="1">
            <a:spLocks noChangeArrowheads="1"/>
          </p:cNvSpPr>
          <p:nvPr/>
        </p:nvSpPr>
        <p:spPr bwMode="auto">
          <a:xfrm>
            <a:off x="191037" y="5827689"/>
            <a:ext cx="2913416"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FFFFFF"/>
                </a:solidFill>
                <a:effectLst/>
                <a:latin typeface="Calibri" pitchFamily="34" charset="0"/>
                <a:cs typeface="Calibri" pitchFamily="34" charset="0"/>
              </a:rPr>
              <a:t>Under</a:t>
            </a:r>
            <a:r>
              <a:rPr kumimoji="0" lang="en-US" sz="2000" i="0" u="none" strike="noStrike" cap="none" normalizeH="0" dirty="0" smtClean="0">
                <a:ln>
                  <a:noFill/>
                </a:ln>
                <a:solidFill>
                  <a:srgbClr val="FFFFFF"/>
                </a:solidFill>
                <a:effectLst/>
                <a:latin typeface="Calibri" pitchFamily="34" charset="0"/>
                <a:cs typeface="Calibri" pitchFamily="34" charset="0"/>
              </a:rPr>
              <a:t> Construction</a:t>
            </a:r>
            <a:endParaRPr kumimoji="0" lang="en-US" sz="2000" i="0" u="none" strike="noStrike" cap="none" normalizeH="0" baseline="0" dirty="0" smtClean="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63937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276600"/>
            <a:ext cx="9144000" cy="609600"/>
          </a:xfrm>
        </p:spPr>
        <p:txBody>
          <a:bodyPr/>
          <a:lstStyle/>
          <a:p>
            <a:pPr eaLnBrk="1" hangingPunct="1"/>
            <a:r>
              <a:rPr lang="en-US" sz="2800" i="0" dirty="0" smtClean="0">
                <a:solidFill>
                  <a:schemeClr val="bg1"/>
                </a:solidFill>
                <a:latin typeface="+mn-lt"/>
              </a:rPr>
              <a:t>Soil Media Filter - After a 3.75” rainstorm</a:t>
            </a:r>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004" b="6879"/>
          <a:stretch/>
        </p:blipFill>
        <p:spPr>
          <a:xfrm>
            <a:off x="228600" y="3778874"/>
            <a:ext cx="3962400" cy="2321477"/>
          </a:xfrm>
          <a:ln w="12700">
            <a:solidFill>
              <a:schemeClr val="bg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5004" b="6879"/>
          <a:stretch/>
        </p:blipFill>
        <p:spPr>
          <a:xfrm>
            <a:off x="4969572" y="3778876"/>
            <a:ext cx="3954972" cy="2317124"/>
          </a:xfrm>
          <a:prstGeom prst="rect">
            <a:avLst/>
          </a:prstGeom>
          <a:ln w="12700">
            <a:solidFill>
              <a:schemeClr val="bg1"/>
            </a:solidFill>
          </a:ln>
        </p:spPr>
      </p:pic>
      <p:pic>
        <p:nvPicPr>
          <p:cNvPr id="6" name="Picture 6" descr="Sand filter panoramic"/>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33400"/>
            <a:ext cx="8695944" cy="2667000"/>
          </a:xfrm>
          <a:prstGeom prst="rect">
            <a:avLst/>
          </a:prstGeom>
          <a:noFill/>
          <a:ln w="127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Rectangle 2"/>
          <p:cNvSpPr txBox="1">
            <a:spLocks noChangeArrowheads="1"/>
          </p:cNvSpPr>
          <p:nvPr/>
        </p:nvSpPr>
        <p:spPr bwMode="auto">
          <a:xfrm>
            <a:off x="0"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bg1"/>
                </a:solidFill>
                <a:latin typeface="+mj-lt"/>
                <a:ea typeface="+mj-ea"/>
                <a:cs typeface="+mj-cs"/>
              </a:defRPr>
            </a:lvl1pPr>
            <a:lvl2pPr algn="ctr" rtl="0" eaLnBrk="0" fontAlgn="base" hangingPunct="0">
              <a:spcBef>
                <a:spcPct val="0"/>
              </a:spcBef>
              <a:spcAft>
                <a:spcPct val="0"/>
              </a:spcAft>
              <a:defRPr sz="4000" i="1">
                <a:solidFill>
                  <a:schemeClr val="bg1"/>
                </a:solidFill>
                <a:latin typeface="High Tower Text" pitchFamily="18" charset="0"/>
              </a:defRPr>
            </a:lvl2pPr>
            <a:lvl3pPr algn="ctr" rtl="0" eaLnBrk="0" fontAlgn="base" hangingPunct="0">
              <a:spcBef>
                <a:spcPct val="0"/>
              </a:spcBef>
              <a:spcAft>
                <a:spcPct val="0"/>
              </a:spcAft>
              <a:defRPr sz="4000" i="1">
                <a:solidFill>
                  <a:schemeClr val="bg1"/>
                </a:solidFill>
                <a:latin typeface="High Tower Text" pitchFamily="18" charset="0"/>
              </a:defRPr>
            </a:lvl3pPr>
            <a:lvl4pPr algn="ctr" rtl="0" eaLnBrk="0" fontAlgn="base" hangingPunct="0">
              <a:spcBef>
                <a:spcPct val="0"/>
              </a:spcBef>
              <a:spcAft>
                <a:spcPct val="0"/>
              </a:spcAft>
              <a:defRPr sz="4000" i="1">
                <a:solidFill>
                  <a:schemeClr val="bg1"/>
                </a:solidFill>
                <a:latin typeface="High Tower Text" pitchFamily="18" charset="0"/>
              </a:defRPr>
            </a:lvl4pPr>
            <a:lvl5pPr algn="ctr" rtl="0" eaLnBrk="0" fontAlgn="base" hangingPunct="0">
              <a:spcBef>
                <a:spcPct val="0"/>
              </a:spcBef>
              <a:spcAft>
                <a:spcPct val="0"/>
              </a:spcAft>
              <a:defRPr sz="4000" i="1">
                <a:solidFill>
                  <a:schemeClr val="bg1"/>
                </a:solidFill>
                <a:latin typeface="High Tower Text" pitchFamily="18" charset="0"/>
              </a:defRPr>
            </a:lvl5pPr>
            <a:lvl6pPr marL="457200" algn="ctr" rtl="0" fontAlgn="base">
              <a:spcBef>
                <a:spcPct val="0"/>
              </a:spcBef>
              <a:spcAft>
                <a:spcPct val="0"/>
              </a:spcAft>
              <a:defRPr sz="4000" i="1">
                <a:solidFill>
                  <a:schemeClr val="bg1"/>
                </a:solidFill>
                <a:latin typeface="High Tower Text" pitchFamily="18" charset="0"/>
              </a:defRPr>
            </a:lvl6pPr>
            <a:lvl7pPr marL="914400" algn="ctr" rtl="0" fontAlgn="base">
              <a:spcBef>
                <a:spcPct val="0"/>
              </a:spcBef>
              <a:spcAft>
                <a:spcPct val="0"/>
              </a:spcAft>
              <a:defRPr sz="4000" i="1">
                <a:solidFill>
                  <a:schemeClr val="bg1"/>
                </a:solidFill>
                <a:latin typeface="High Tower Text" pitchFamily="18" charset="0"/>
              </a:defRPr>
            </a:lvl7pPr>
            <a:lvl8pPr marL="1371600" algn="ctr" rtl="0" fontAlgn="base">
              <a:spcBef>
                <a:spcPct val="0"/>
              </a:spcBef>
              <a:spcAft>
                <a:spcPct val="0"/>
              </a:spcAft>
              <a:defRPr sz="4000" i="1">
                <a:solidFill>
                  <a:schemeClr val="bg1"/>
                </a:solidFill>
                <a:latin typeface="High Tower Text" pitchFamily="18" charset="0"/>
              </a:defRPr>
            </a:lvl8pPr>
            <a:lvl9pPr marL="1828800" algn="ctr" rtl="0" fontAlgn="base">
              <a:spcBef>
                <a:spcPct val="0"/>
              </a:spcBef>
              <a:spcAft>
                <a:spcPct val="0"/>
              </a:spcAft>
              <a:defRPr sz="4000" i="1">
                <a:solidFill>
                  <a:schemeClr val="bg1"/>
                </a:solidFill>
                <a:latin typeface="High Tower Text" pitchFamily="18" charset="0"/>
              </a:defRPr>
            </a:lvl9pPr>
          </a:lstStyle>
          <a:p>
            <a:pPr eaLnBrk="1" hangingPunct="1"/>
            <a:r>
              <a:rPr lang="en-US" sz="2800" i="0" dirty="0" smtClean="0">
                <a:latin typeface="+mn-lt"/>
              </a:rPr>
              <a:t>Completed Soil Media Filter – cost /acre treated $82,540</a:t>
            </a:r>
          </a:p>
        </p:txBody>
      </p:sp>
    </p:spTree>
    <p:extLst>
      <p:ext uri="{BB962C8B-B14F-4D97-AF65-F5344CB8AC3E}">
        <p14:creationId xmlns:p14="http://schemas.microsoft.com/office/powerpoint/2010/main" val="407539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76200"/>
            <a:ext cx="9144000" cy="914400"/>
          </a:xfrm>
        </p:spPr>
        <p:txBody>
          <a:bodyPr/>
          <a:lstStyle/>
          <a:p>
            <a:pPr eaLnBrk="1" hangingPunct="1"/>
            <a:r>
              <a:rPr lang="en-US" dirty="0" smtClean="0"/>
              <a:t>Mall Plaza Phase II Priority Retrofit</a:t>
            </a:r>
            <a:endParaRPr lang="en-US" i="0" dirty="0" smtClean="0"/>
          </a:p>
        </p:txBody>
      </p:sp>
      <p:sp>
        <p:nvSpPr>
          <p:cNvPr id="4" name="Rectangle 3"/>
          <p:cNvSpPr/>
          <p:nvPr/>
        </p:nvSpPr>
        <p:spPr>
          <a:xfrm>
            <a:off x="335280" y="990600"/>
            <a:ext cx="8961120" cy="2385268"/>
          </a:xfrm>
          <a:prstGeom prst="rect">
            <a:avLst/>
          </a:prstGeom>
        </p:spPr>
        <p:txBody>
          <a:bodyPr wrap="square">
            <a:spAutoFit/>
          </a:bodyPr>
          <a:lstStyle/>
          <a:p>
            <a:r>
              <a:rPr lang="en-US" sz="2400" b="1" cap="small" dirty="0">
                <a:solidFill>
                  <a:schemeClr val="bg1"/>
                </a:solidFill>
                <a:latin typeface="+mn-lt"/>
              </a:rPr>
              <a:t>Site </a:t>
            </a:r>
            <a:r>
              <a:rPr lang="en-US" sz="2400" b="1" cap="small" dirty="0" smtClean="0">
                <a:solidFill>
                  <a:schemeClr val="bg1"/>
                </a:solidFill>
                <a:latin typeface="+mn-lt"/>
              </a:rPr>
              <a:t>Characteristics</a:t>
            </a:r>
            <a:r>
              <a:rPr lang="en-US" sz="2000" cap="small" dirty="0" smtClean="0">
                <a:solidFill>
                  <a:schemeClr val="bg1"/>
                </a:solidFill>
                <a:latin typeface="+mn-lt"/>
              </a:rPr>
              <a:t>			</a:t>
            </a:r>
            <a:r>
              <a:rPr lang="en-US" sz="2400" b="1" cap="small" dirty="0">
                <a:solidFill>
                  <a:schemeClr val="bg1"/>
                </a:solidFill>
                <a:latin typeface="+mn-lt"/>
              </a:rPr>
              <a:t>Project </a:t>
            </a:r>
            <a:r>
              <a:rPr lang="en-US" sz="2400" b="1" cap="small" dirty="0" smtClean="0">
                <a:solidFill>
                  <a:schemeClr val="bg1"/>
                </a:solidFill>
                <a:latin typeface="+mn-lt"/>
              </a:rPr>
              <a:t>Cost</a:t>
            </a:r>
          </a:p>
          <a:p>
            <a:endParaRPr lang="en-US" sz="500" dirty="0">
              <a:solidFill>
                <a:schemeClr val="bg1"/>
              </a:solidFill>
              <a:latin typeface="+mn-lt"/>
            </a:endParaRPr>
          </a:p>
          <a:p>
            <a:r>
              <a:rPr lang="en-US" sz="2000" dirty="0" smtClean="0">
                <a:solidFill>
                  <a:schemeClr val="bg1"/>
                </a:solidFill>
                <a:latin typeface="+mn-lt"/>
              </a:rPr>
              <a:t>Impervious Cover Treated:  3.5 acres	Engineering </a:t>
            </a:r>
            <a:r>
              <a:rPr lang="en-US" sz="2000" dirty="0">
                <a:solidFill>
                  <a:schemeClr val="bg1"/>
                </a:solidFill>
                <a:latin typeface="+mn-lt"/>
              </a:rPr>
              <a:t>&amp; Oversight: </a:t>
            </a:r>
            <a:r>
              <a:rPr lang="en-US" sz="2000" dirty="0" smtClean="0">
                <a:solidFill>
                  <a:schemeClr val="bg1"/>
                </a:solidFill>
                <a:latin typeface="+mn-lt"/>
              </a:rPr>
              <a:t>  $   29,968</a:t>
            </a:r>
          </a:p>
          <a:p>
            <a:r>
              <a:rPr lang="en-US" sz="2000" dirty="0" smtClean="0">
                <a:solidFill>
                  <a:schemeClr val="bg1"/>
                </a:solidFill>
                <a:latin typeface="+mn-lt"/>
              </a:rPr>
              <a:t>	 				</a:t>
            </a:r>
            <a:r>
              <a:rPr lang="en-US" sz="2000" dirty="0">
                <a:solidFill>
                  <a:schemeClr val="bg1"/>
                </a:solidFill>
                <a:latin typeface="+mn-lt"/>
              </a:rPr>
              <a:t>Construction:		</a:t>
            </a:r>
            <a:r>
              <a:rPr lang="en-US" sz="2000" dirty="0" smtClean="0">
                <a:solidFill>
                  <a:schemeClr val="bg1"/>
                </a:solidFill>
                <a:latin typeface="+mn-lt"/>
              </a:rPr>
              <a:t>$ 253,850</a:t>
            </a:r>
            <a:endParaRPr lang="en-US" sz="2000" dirty="0">
              <a:solidFill>
                <a:schemeClr val="bg1"/>
              </a:solidFill>
              <a:latin typeface="+mn-lt"/>
            </a:endParaRPr>
          </a:p>
          <a:p>
            <a:r>
              <a:rPr lang="en-US" sz="2000" b="1" dirty="0">
                <a:solidFill>
                  <a:schemeClr val="bg1"/>
                </a:solidFill>
              </a:rPr>
              <a:t>Cost /acre treated </a:t>
            </a:r>
            <a:r>
              <a:rPr lang="en-US" sz="2000" b="1" dirty="0" smtClean="0">
                <a:solidFill>
                  <a:schemeClr val="bg1"/>
                </a:solidFill>
              </a:rPr>
              <a:t>$82,176 </a:t>
            </a:r>
            <a:r>
              <a:rPr lang="en-US" sz="2000" dirty="0" smtClean="0">
                <a:solidFill>
                  <a:schemeClr val="bg1"/>
                </a:solidFill>
                <a:latin typeface="+mn-lt"/>
              </a:rPr>
              <a:t>		</a:t>
            </a:r>
            <a:r>
              <a:rPr lang="en-US" sz="2000" u="sng" dirty="0">
                <a:solidFill>
                  <a:schemeClr val="bg1"/>
                </a:solidFill>
                <a:latin typeface="+mn-lt"/>
              </a:rPr>
              <a:t>Legal &amp; Administration:	</a:t>
            </a:r>
            <a:r>
              <a:rPr lang="en-US" sz="2000" u="sng" dirty="0" smtClean="0">
                <a:solidFill>
                  <a:schemeClr val="bg1"/>
                </a:solidFill>
                <a:latin typeface="+mn-lt"/>
              </a:rPr>
              <a:t>$     3,799</a:t>
            </a:r>
            <a:endParaRPr lang="en-US" sz="2000" dirty="0">
              <a:solidFill>
                <a:schemeClr val="bg1"/>
              </a:solidFill>
              <a:latin typeface="+mn-lt"/>
            </a:endParaRPr>
          </a:p>
          <a:p>
            <a:r>
              <a:rPr lang="en-US" sz="2000" dirty="0" smtClean="0">
                <a:solidFill>
                  <a:schemeClr val="bg1"/>
                </a:solidFill>
                <a:latin typeface="+mn-lt"/>
              </a:rPr>
              <a:t>					</a:t>
            </a:r>
            <a:r>
              <a:rPr lang="en-US" sz="2000" b="1" dirty="0">
                <a:solidFill>
                  <a:schemeClr val="bg1"/>
                </a:solidFill>
                <a:latin typeface="+mn-lt"/>
              </a:rPr>
              <a:t>Total</a:t>
            </a:r>
            <a:r>
              <a:rPr lang="en-US" sz="2000" dirty="0">
                <a:solidFill>
                  <a:schemeClr val="bg1"/>
                </a:solidFill>
                <a:latin typeface="+mn-lt"/>
              </a:rPr>
              <a:t>			</a:t>
            </a:r>
            <a:r>
              <a:rPr lang="en-US" sz="2000" b="1" dirty="0" smtClean="0">
                <a:solidFill>
                  <a:schemeClr val="bg1"/>
                </a:solidFill>
                <a:latin typeface="+mn-lt"/>
              </a:rPr>
              <a:t>$ 287,617</a:t>
            </a:r>
          </a:p>
          <a:p>
            <a:endParaRPr lang="en-US" sz="2000" dirty="0">
              <a:solidFill>
                <a:schemeClr val="bg1"/>
              </a:solidFill>
              <a:latin typeface="+mn-lt"/>
            </a:endParaRPr>
          </a:p>
          <a:p>
            <a:r>
              <a:rPr lang="en-US" sz="2000" dirty="0">
                <a:solidFill>
                  <a:schemeClr val="bg1"/>
                </a:solidFill>
                <a:latin typeface="+mn-lt"/>
              </a:rPr>
              <a:t> </a:t>
            </a:r>
          </a:p>
        </p:txBody>
      </p:sp>
      <p:pic>
        <p:nvPicPr>
          <p:cNvPr id="3074" name="Picture 2" descr="M:\PICTURES\Long_Creek\Long Creek Stimulus\Dick's\A1-05 Construction\Dick's StormTreats During Constructio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6597" y="3111501"/>
            <a:ext cx="2958923" cy="22194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M:\PICTURES\Long_Creek\Long Creek Stimulus\Dick's\A1-05 Construction\Pictur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2006" y="3124200"/>
            <a:ext cx="2941994" cy="22067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PICTURES\Long_Creek\Long Creek Stimulus\Dick's\Mall Plaza\from Rob Woodman\storm tech Chambers installation\IMG_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11500"/>
            <a:ext cx="2962418" cy="222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7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p:spPr>
        <p:txBody>
          <a:bodyPr>
            <a:normAutofit/>
          </a:bodyPr>
          <a:lstStyle/>
          <a:p>
            <a:r>
              <a:rPr lang="en-US" dirty="0" smtClean="0"/>
              <a:t>Darling Avenue, South Portland</a:t>
            </a:r>
            <a:endParaRPr lang="en-US" dirty="0"/>
          </a:p>
        </p:txBody>
      </p:sp>
      <p:pic>
        <p:nvPicPr>
          <p:cNvPr id="4098" name="Picture 2" descr="M:\PICTURES\Long_Creek\Long Creek Stimulus\Darling\UNUM UDSF 10-15-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048320"/>
            <a:ext cx="3707526" cy="27809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M:\PICTURES\Long_Creek\Long Creek Stimulus\Darling Avenue\Soil Filter #8 001 Af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1" y="3048320"/>
            <a:ext cx="2085975" cy="2780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PICTURES\Long_Creek\Long Creek Stimulus\Darling Avenue\Soil Filter #8 001 Bef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72" y="3048319"/>
            <a:ext cx="2085624" cy="2780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667000" y="5715000"/>
            <a:ext cx="1983259" cy="5715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lumMod val="60000"/>
                    <a:lumOff val="40000"/>
                  </a:schemeClr>
                </a:solidFill>
                <a:latin typeface="Century Gothic" pitchFamily="34" charset="0"/>
                <a:ea typeface="+mj-ea"/>
                <a:cs typeface="+mj-cs"/>
              </a:defRPr>
            </a:lvl1pPr>
          </a:lstStyle>
          <a:p>
            <a:pPr algn="l"/>
            <a:r>
              <a:rPr lang="en-US" sz="2000" dirty="0" smtClean="0">
                <a:solidFill>
                  <a:srgbClr val="4F81BD">
                    <a:lumMod val="60000"/>
                    <a:lumOff val="40000"/>
                  </a:srgbClr>
                </a:solidFill>
              </a:rPr>
              <a:t>After</a:t>
            </a:r>
            <a:endParaRPr lang="en-US" sz="2000" dirty="0">
              <a:solidFill>
                <a:srgbClr val="4F81BD">
                  <a:lumMod val="60000"/>
                  <a:lumOff val="40000"/>
                </a:srgbClr>
              </a:solidFill>
            </a:endParaRPr>
          </a:p>
        </p:txBody>
      </p:sp>
      <p:sp>
        <p:nvSpPr>
          <p:cNvPr id="11" name="Title 1"/>
          <p:cNvSpPr txBox="1">
            <a:spLocks/>
          </p:cNvSpPr>
          <p:nvPr/>
        </p:nvSpPr>
        <p:spPr>
          <a:xfrm>
            <a:off x="304800" y="5753100"/>
            <a:ext cx="1983259" cy="5715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lumMod val="60000"/>
                    <a:lumOff val="40000"/>
                  </a:schemeClr>
                </a:solidFill>
                <a:latin typeface="Century Gothic" pitchFamily="34" charset="0"/>
                <a:ea typeface="+mj-ea"/>
                <a:cs typeface="+mj-cs"/>
              </a:defRPr>
            </a:lvl1pPr>
          </a:lstStyle>
          <a:p>
            <a:pPr algn="l"/>
            <a:r>
              <a:rPr lang="en-US" sz="2000" dirty="0" smtClean="0">
                <a:solidFill>
                  <a:srgbClr val="4F81BD">
                    <a:lumMod val="60000"/>
                    <a:lumOff val="40000"/>
                  </a:srgbClr>
                </a:solidFill>
              </a:rPr>
              <a:t>Before</a:t>
            </a:r>
            <a:endParaRPr lang="en-US" sz="2000" dirty="0">
              <a:solidFill>
                <a:srgbClr val="4F81BD">
                  <a:lumMod val="60000"/>
                  <a:lumOff val="40000"/>
                </a:srgbClr>
              </a:solidFill>
            </a:endParaRPr>
          </a:p>
        </p:txBody>
      </p:sp>
      <p:sp>
        <p:nvSpPr>
          <p:cNvPr id="12" name="Rectangle 11"/>
          <p:cNvSpPr/>
          <p:nvPr/>
        </p:nvSpPr>
        <p:spPr>
          <a:xfrm>
            <a:off x="335280" y="990600"/>
            <a:ext cx="8961120" cy="2385268"/>
          </a:xfrm>
          <a:prstGeom prst="rect">
            <a:avLst/>
          </a:prstGeom>
        </p:spPr>
        <p:txBody>
          <a:bodyPr wrap="square">
            <a:spAutoFit/>
          </a:bodyPr>
          <a:lstStyle/>
          <a:p>
            <a:r>
              <a:rPr lang="en-US" sz="2400" b="1" cap="small" dirty="0">
                <a:solidFill>
                  <a:schemeClr val="bg1"/>
                </a:solidFill>
                <a:latin typeface="+mn-lt"/>
              </a:rPr>
              <a:t>Site </a:t>
            </a:r>
            <a:r>
              <a:rPr lang="en-US" sz="2400" b="1" cap="small" dirty="0" smtClean="0">
                <a:solidFill>
                  <a:schemeClr val="bg1"/>
                </a:solidFill>
                <a:latin typeface="+mn-lt"/>
              </a:rPr>
              <a:t>Characteristics</a:t>
            </a:r>
            <a:r>
              <a:rPr lang="en-US" sz="2000" cap="small" dirty="0" smtClean="0">
                <a:solidFill>
                  <a:schemeClr val="bg1"/>
                </a:solidFill>
                <a:latin typeface="+mn-lt"/>
              </a:rPr>
              <a:t>			</a:t>
            </a:r>
            <a:r>
              <a:rPr lang="en-US" sz="2400" b="1" cap="small" dirty="0">
                <a:solidFill>
                  <a:schemeClr val="bg1"/>
                </a:solidFill>
                <a:latin typeface="+mn-lt"/>
              </a:rPr>
              <a:t>Project </a:t>
            </a:r>
            <a:r>
              <a:rPr lang="en-US" sz="2400" b="1" cap="small" dirty="0" smtClean="0">
                <a:solidFill>
                  <a:schemeClr val="bg1"/>
                </a:solidFill>
                <a:latin typeface="+mn-lt"/>
              </a:rPr>
              <a:t>Cost</a:t>
            </a:r>
          </a:p>
          <a:p>
            <a:endParaRPr lang="en-US" sz="500" dirty="0">
              <a:solidFill>
                <a:schemeClr val="bg1"/>
              </a:solidFill>
              <a:latin typeface="+mn-lt"/>
            </a:endParaRPr>
          </a:p>
          <a:p>
            <a:r>
              <a:rPr lang="en-US" sz="2000" dirty="0" smtClean="0">
                <a:solidFill>
                  <a:schemeClr val="bg1"/>
                </a:solidFill>
                <a:latin typeface="+mn-lt"/>
              </a:rPr>
              <a:t>Impervious Cover Treated:  7.21 acres	Engineering </a:t>
            </a:r>
            <a:r>
              <a:rPr lang="en-US" sz="2000" dirty="0">
                <a:solidFill>
                  <a:schemeClr val="bg1"/>
                </a:solidFill>
                <a:latin typeface="+mn-lt"/>
              </a:rPr>
              <a:t>&amp; Oversight: </a:t>
            </a:r>
            <a:r>
              <a:rPr lang="en-US" sz="2000" dirty="0" smtClean="0">
                <a:solidFill>
                  <a:schemeClr val="bg1"/>
                </a:solidFill>
                <a:latin typeface="+mn-lt"/>
              </a:rPr>
              <a:t>  $102,570</a:t>
            </a:r>
          </a:p>
          <a:p>
            <a:r>
              <a:rPr lang="en-US" sz="2000" dirty="0" smtClean="0">
                <a:solidFill>
                  <a:schemeClr val="bg1"/>
                </a:solidFill>
                <a:latin typeface="+mn-lt"/>
              </a:rPr>
              <a:t>					</a:t>
            </a:r>
            <a:r>
              <a:rPr lang="en-US" sz="2000" dirty="0">
                <a:solidFill>
                  <a:schemeClr val="bg1"/>
                </a:solidFill>
                <a:latin typeface="+mn-lt"/>
              </a:rPr>
              <a:t>Construction:		</a:t>
            </a:r>
            <a:r>
              <a:rPr lang="en-US" sz="2000" dirty="0" smtClean="0">
                <a:solidFill>
                  <a:schemeClr val="bg1"/>
                </a:solidFill>
                <a:latin typeface="+mn-lt"/>
              </a:rPr>
              <a:t>$390,550</a:t>
            </a:r>
            <a:endParaRPr lang="en-US" sz="2000" dirty="0">
              <a:solidFill>
                <a:schemeClr val="bg1"/>
              </a:solidFill>
              <a:latin typeface="+mn-lt"/>
            </a:endParaRPr>
          </a:p>
          <a:p>
            <a:r>
              <a:rPr lang="en-US" sz="2000" b="1" dirty="0" smtClean="0">
                <a:solidFill>
                  <a:schemeClr val="bg1"/>
                </a:solidFill>
              </a:rPr>
              <a:t>Cost </a:t>
            </a:r>
            <a:r>
              <a:rPr lang="en-US" sz="2000" b="1" dirty="0">
                <a:solidFill>
                  <a:schemeClr val="bg1"/>
                </a:solidFill>
              </a:rPr>
              <a:t>/acre treated $70,549 </a:t>
            </a:r>
            <a:r>
              <a:rPr lang="en-US" sz="2000" dirty="0" smtClean="0">
                <a:solidFill>
                  <a:schemeClr val="bg1"/>
                </a:solidFill>
                <a:latin typeface="+mn-lt"/>
              </a:rPr>
              <a:t>		</a:t>
            </a:r>
            <a:r>
              <a:rPr lang="en-US" sz="2000" u="sng" dirty="0">
                <a:solidFill>
                  <a:schemeClr val="bg1"/>
                </a:solidFill>
                <a:latin typeface="+mn-lt"/>
              </a:rPr>
              <a:t>Legal &amp; Administration:	</a:t>
            </a:r>
            <a:r>
              <a:rPr lang="en-US" sz="2000" u="sng" dirty="0" smtClean="0">
                <a:solidFill>
                  <a:schemeClr val="bg1"/>
                </a:solidFill>
                <a:latin typeface="+mn-lt"/>
              </a:rPr>
              <a:t>$  15, 537</a:t>
            </a:r>
            <a:endParaRPr lang="en-US" sz="2000" dirty="0">
              <a:solidFill>
                <a:schemeClr val="bg1"/>
              </a:solidFill>
              <a:latin typeface="+mn-lt"/>
            </a:endParaRPr>
          </a:p>
          <a:p>
            <a:r>
              <a:rPr lang="en-US" sz="2000" dirty="0" smtClean="0">
                <a:solidFill>
                  <a:schemeClr val="bg1"/>
                </a:solidFill>
                <a:latin typeface="+mn-lt"/>
              </a:rPr>
              <a:t>					</a:t>
            </a:r>
            <a:r>
              <a:rPr lang="en-US" sz="2000" b="1" dirty="0">
                <a:solidFill>
                  <a:schemeClr val="bg1"/>
                </a:solidFill>
                <a:latin typeface="+mn-lt"/>
              </a:rPr>
              <a:t>Total</a:t>
            </a:r>
            <a:r>
              <a:rPr lang="en-US" sz="2000" dirty="0">
                <a:solidFill>
                  <a:schemeClr val="bg1"/>
                </a:solidFill>
                <a:latin typeface="+mn-lt"/>
              </a:rPr>
              <a:t>			</a:t>
            </a:r>
            <a:r>
              <a:rPr lang="en-US" sz="2000" b="1" dirty="0" smtClean="0">
                <a:solidFill>
                  <a:schemeClr val="bg1"/>
                </a:solidFill>
                <a:latin typeface="+mn-lt"/>
              </a:rPr>
              <a:t>$ 508,657</a:t>
            </a:r>
          </a:p>
          <a:p>
            <a:endParaRPr lang="en-US" sz="2000" dirty="0">
              <a:solidFill>
                <a:schemeClr val="bg1"/>
              </a:solidFill>
              <a:latin typeface="+mn-lt"/>
            </a:endParaRPr>
          </a:p>
          <a:p>
            <a:r>
              <a:rPr lang="en-US" sz="2000" dirty="0">
                <a:solidFill>
                  <a:schemeClr val="bg1"/>
                </a:solidFill>
                <a:latin typeface="+mn-lt"/>
              </a:rPr>
              <a:t> </a:t>
            </a:r>
          </a:p>
        </p:txBody>
      </p:sp>
    </p:spTree>
    <p:extLst>
      <p:ext uri="{BB962C8B-B14F-4D97-AF65-F5344CB8AC3E}">
        <p14:creationId xmlns:p14="http://schemas.microsoft.com/office/powerpoint/2010/main" val="7037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9292766" y="-1691770"/>
            <a:ext cx="8229600" cy="1143000"/>
          </a:xfrm>
        </p:spPr>
        <p:txBody>
          <a:bodyPr/>
          <a:lstStyle/>
          <a:p>
            <a:endParaRPr lang="en-US" dirty="0"/>
          </a:p>
        </p:txBody>
      </p:sp>
      <p:sp>
        <p:nvSpPr>
          <p:cNvPr id="3" name="Content Placeholder 2"/>
          <p:cNvSpPr>
            <a:spLocks noGrp="1"/>
          </p:cNvSpPr>
          <p:nvPr>
            <p:ph idx="1"/>
          </p:nvPr>
        </p:nvSpPr>
        <p:spPr>
          <a:xfrm>
            <a:off x="-9292766" y="-366208"/>
            <a:ext cx="8229600" cy="4525963"/>
          </a:xfrm>
        </p:spPr>
        <p:txBody>
          <a:bodyPr/>
          <a:lstStyle/>
          <a:p>
            <a:endParaRPr lang="en-US" dirty="0"/>
          </a:p>
        </p:txBody>
      </p:sp>
      <p:sp>
        <p:nvSpPr>
          <p:cNvPr id="6" name="Rectangle 3"/>
          <p:cNvSpPr txBox="1">
            <a:spLocks noChangeArrowheads="1"/>
          </p:cNvSpPr>
          <p:nvPr/>
        </p:nvSpPr>
        <p:spPr>
          <a:xfrm>
            <a:off x="-9498331" y="-442408"/>
            <a:ext cx="8229600" cy="4389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mtClean="0"/>
          </a:p>
          <a:p>
            <a:pPr>
              <a:buFont typeface="Wingdings" pitchFamily="2" charset="2"/>
              <a:buNone/>
            </a:pPr>
            <a:endParaRPr lang="en-US" smtClean="0"/>
          </a:p>
        </p:txBody>
      </p:sp>
      <p:grpSp>
        <p:nvGrpSpPr>
          <p:cNvPr id="2" name="Group 1"/>
          <p:cNvGrpSpPr/>
          <p:nvPr/>
        </p:nvGrpSpPr>
        <p:grpSpPr>
          <a:xfrm>
            <a:off x="9524" y="304800"/>
            <a:ext cx="9134476" cy="5648325"/>
            <a:chOff x="9524" y="371475"/>
            <a:chExt cx="9134476" cy="5057775"/>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7" y="375166"/>
              <a:ext cx="9124813" cy="503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9524" y="371475"/>
              <a:ext cx="9134475" cy="5057775"/>
            </a:xfrm>
            <a:custGeom>
              <a:avLst/>
              <a:gdLst>
                <a:gd name="connsiteX0" fmla="*/ 0 w 9124950"/>
                <a:gd name="connsiteY0" fmla="*/ 19050 h 5057775"/>
                <a:gd name="connsiteX1" fmla="*/ 9124950 w 9124950"/>
                <a:gd name="connsiteY1" fmla="*/ 0 h 5057775"/>
                <a:gd name="connsiteX2" fmla="*/ 9124950 w 9124950"/>
                <a:gd name="connsiteY2" fmla="*/ 5048250 h 5057775"/>
                <a:gd name="connsiteX3" fmla="*/ 19050 w 9124950"/>
                <a:gd name="connsiteY3" fmla="*/ 5057775 h 5057775"/>
                <a:gd name="connsiteX4" fmla="*/ 0 w 9124950"/>
                <a:gd name="connsiteY4" fmla="*/ 1857375 h 5057775"/>
                <a:gd name="connsiteX5" fmla="*/ 238125 w 9124950"/>
                <a:gd name="connsiteY5" fmla="*/ 1876425 h 5057775"/>
                <a:gd name="connsiteX6" fmla="*/ 685800 w 9124950"/>
                <a:gd name="connsiteY6" fmla="*/ 2466975 h 5057775"/>
                <a:gd name="connsiteX7" fmla="*/ 809625 w 9124950"/>
                <a:gd name="connsiteY7" fmla="*/ 2552700 h 5057775"/>
                <a:gd name="connsiteX8" fmla="*/ 933450 w 9124950"/>
                <a:gd name="connsiteY8" fmla="*/ 2781300 h 5057775"/>
                <a:gd name="connsiteX9" fmla="*/ 1057275 w 9124950"/>
                <a:gd name="connsiteY9" fmla="*/ 2981325 h 5057775"/>
                <a:gd name="connsiteX10" fmla="*/ 1133475 w 9124950"/>
                <a:gd name="connsiteY10" fmla="*/ 3076575 h 5057775"/>
                <a:gd name="connsiteX11" fmla="*/ 1209675 w 9124950"/>
                <a:gd name="connsiteY11" fmla="*/ 3305175 h 5057775"/>
                <a:gd name="connsiteX12" fmla="*/ 1409700 w 9124950"/>
                <a:gd name="connsiteY12" fmla="*/ 3562350 h 5057775"/>
                <a:gd name="connsiteX13" fmla="*/ 1495425 w 9124950"/>
                <a:gd name="connsiteY13" fmla="*/ 3638550 h 5057775"/>
                <a:gd name="connsiteX14" fmla="*/ 1619250 w 9124950"/>
                <a:gd name="connsiteY14" fmla="*/ 3829050 h 5057775"/>
                <a:gd name="connsiteX15" fmla="*/ 1885950 w 9124950"/>
                <a:gd name="connsiteY15" fmla="*/ 4267200 h 5057775"/>
                <a:gd name="connsiteX16" fmla="*/ 2076450 w 9124950"/>
                <a:gd name="connsiteY16" fmla="*/ 4533900 h 5057775"/>
                <a:gd name="connsiteX17" fmla="*/ 2143125 w 9124950"/>
                <a:gd name="connsiteY17" fmla="*/ 4591050 h 5057775"/>
                <a:gd name="connsiteX18" fmla="*/ 2600325 w 9124950"/>
                <a:gd name="connsiteY18" fmla="*/ 4619625 h 5057775"/>
                <a:gd name="connsiteX19" fmla="*/ 3076575 w 9124950"/>
                <a:gd name="connsiteY19" fmla="*/ 4391025 h 5057775"/>
                <a:gd name="connsiteX20" fmla="*/ 3981450 w 9124950"/>
                <a:gd name="connsiteY20" fmla="*/ 4438650 h 5057775"/>
                <a:gd name="connsiteX21" fmla="*/ 3933825 w 9124950"/>
                <a:gd name="connsiteY21" fmla="*/ 4933950 h 5057775"/>
                <a:gd name="connsiteX22" fmla="*/ 4019550 w 9124950"/>
                <a:gd name="connsiteY22" fmla="*/ 4991100 h 5057775"/>
                <a:gd name="connsiteX23" fmla="*/ 4352925 w 9124950"/>
                <a:gd name="connsiteY23" fmla="*/ 4733925 h 5057775"/>
                <a:gd name="connsiteX24" fmla="*/ 4505325 w 9124950"/>
                <a:gd name="connsiteY24" fmla="*/ 4886325 h 5057775"/>
                <a:gd name="connsiteX25" fmla="*/ 4857750 w 9124950"/>
                <a:gd name="connsiteY25" fmla="*/ 4610100 h 5057775"/>
                <a:gd name="connsiteX26" fmla="*/ 4905375 w 9124950"/>
                <a:gd name="connsiteY26" fmla="*/ 4648200 h 5057775"/>
                <a:gd name="connsiteX27" fmla="*/ 4962525 w 9124950"/>
                <a:gd name="connsiteY27" fmla="*/ 4619625 h 5057775"/>
                <a:gd name="connsiteX28" fmla="*/ 5105400 w 9124950"/>
                <a:gd name="connsiteY28" fmla="*/ 4695825 h 5057775"/>
                <a:gd name="connsiteX29" fmla="*/ 5153025 w 9124950"/>
                <a:gd name="connsiteY29" fmla="*/ 4657725 h 5057775"/>
                <a:gd name="connsiteX30" fmla="*/ 5838825 w 9124950"/>
                <a:gd name="connsiteY30" fmla="*/ 4953000 h 5057775"/>
                <a:gd name="connsiteX31" fmla="*/ 5848350 w 9124950"/>
                <a:gd name="connsiteY31" fmla="*/ 4905375 h 5057775"/>
                <a:gd name="connsiteX32" fmla="*/ 6181725 w 9124950"/>
                <a:gd name="connsiteY32" fmla="*/ 5029200 h 5057775"/>
                <a:gd name="connsiteX33" fmla="*/ 6381750 w 9124950"/>
                <a:gd name="connsiteY33" fmla="*/ 4705350 h 5057775"/>
                <a:gd name="connsiteX34" fmla="*/ 6505575 w 9124950"/>
                <a:gd name="connsiteY34" fmla="*/ 4752975 h 5057775"/>
                <a:gd name="connsiteX35" fmla="*/ 6524625 w 9124950"/>
                <a:gd name="connsiteY35" fmla="*/ 4724400 h 5057775"/>
                <a:gd name="connsiteX36" fmla="*/ 6677025 w 9124950"/>
                <a:gd name="connsiteY36" fmla="*/ 4791075 h 5057775"/>
                <a:gd name="connsiteX37" fmla="*/ 6867525 w 9124950"/>
                <a:gd name="connsiteY37" fmla="*/ 4486275 h 5057775"/>
                <a:gd name="connsiteX38" fmla="*/ 7229475 w 9124950"/>
                <a:gd name="connsiteY38" fmla="*/ 4457700 h 5057775"/>
                <a:gd name="connsiteX39" fmla="*/ 7286625 w 9124950"/>
                <a:gd name="connsiteY39" fmla="*/ 4343400 h 5057775"/>
                <a:gd name="connsiteX40" fmla="*/ 7267575 w 9124950"/>
                <a:gd name="connsiteY40" fmla="*/ 4238625 h 5057775"/>
                <a:gd name="connsiteX41" fmla="*/ 7486650 w 9124950"/>
                <a:gd name="connsiteY41" fmla="*/ 4133850 h 5057775"/>
                <a:gd name="connsiteX42" fmla="*/ 7467600 w 9124950"/>
                <a:gd name="connsiteY42" fmla="*/ 4019550 h 5057775"/>
                <a:gd name="connsiteX43" fmla="*/ 7534275 w 9124950"/>
                <a:gd name="connsiteY43" fmla="*/ 3924300 h 5057775"/>
                <a:gd name="connsiteX44" fmla="*/ 7677150 w 9124950"/>
                <a:gd name="connsiteY44" fmla="*/ 3886200 h 5057775"/>
                <a:gd name="connsiteX45" fmla="*/ 7791450 w 9124950"/>
                <a:gd name="connsiteY45" fmla="*/ 3886200 h 5057775"/>
                <a:gd name="connsiteX46" fmla="*/ 7877175 w 9124950"/>
                <a:gd name="connsiteY46" fmla="*/ 3867150 h 5057775"/>
                <a:gd name="connsiteX47" fmla="*/ 7877175 w 9124950"/>
                <a:gd name="connsiteY47" fmla="*/ 3810000 h 5057775"/>
                <a:gd name="connsiteX48" fmla="*/ 7905750 w 9124950"/>
                <a:gd name="connsiteY48" fmla="*/ 3810000 h 5057775"/>
                <a:gd name="connsiteX49" fmla="*/ 7953375 w 9124950"/>
                <a:gd name="connsiteY49" fmla="*/ 3724275 h 5057775"/>
                <a:gd name="connsiteX50" fmla="*/ 7839075 w 9124950"/>
                <a:gd name="connsiteY50" fmla="*/ 3619500 h 5057775"/>
                <a:gd name="connsiteX51" fmla="*/ 7724775 w 9124950"/>
                <a:gd name="connsiteY51" fmla="*/ 3543300 h 5057775"/>
                <a:gd name="connsiteX52" fmla="*/ 7639050 w 9124950"/>
                <a:gd name="connsiteY52" fmla="*/ 3467100 h 5057775"/>
                <a:gd name="connsiteX53" fmla="*/ 7600950 w 9124950"/>
                <a:gd name="connsiteY53" fmla="*/ 3381375 h 5057775"/>
                <a:gd name="connsiteX54" fmla="*/ 7591425 w 9124950"/>
                <a:gd name="connsiteY54" fmla="*/ 3248025 h 5057775"/>
                <a:gd name="connsiteX55" fmla="*/ 7591425 w 9124950"/>
                <a:gd name="connsiteY55" fmla="*/ 3248025 h 5057775"/>
                <a:gd name="connsiteX56" fmla="*/ 7591425 w 9124950"/>
                <a:gd name="connsiteY56" fmla="*/ 3248025 h 5057775"/>
                <a:gd name="connsiteX57" fmla="*/ 7762875 w 9124950"/>
                <a:gd name="connsiteY57" fmla="*/ 3171825 h 5057775"/>
                <a:gd name="connsiteX58" fmla="*/ 7762875 w 9124950"/>
                <a:gd name="connsiteY58" fmla="*/ 3171825 h 5057775"/>
                <a:gd name="connsiteX59" fmla="*/ 7943850 w 9124950"/>
                <a:gd name="connsiteY59" fmla="*/ 3124200 h 5057775"/>
                <a:gd name="connsiteX60" fmla="*/ 8001000 w 9124950"/>
                <a:gd name="connsiteY60" fmla="*/ 2914650 h 5057775"/>
                <a:gd name="connsiteX61" fmla="*/ 8248650 w 9124950"/>
                <a:gd name="connsiteY61" fmla="*/ 2714625 h 5057775"/>
                <a:gd name="connsiteX62" fmla="*/ 8343900 w 9124950"/>
                <a:gd name="connsiteY62" fmla="*/ 2581275 h 5057775"/>
                <a:gd name="connsiteX63" fmla="*/ 8524875 w 9124950"/>
                <a:gd name="connsiteY63" fmla="*/ 2762250 h 5057775"/>
                <a:gd name="connsiteX64" fmla="*/ 8620125 w 9124950"/>
                <a:gd name="connsiteY64" fmla="*/ 2895600 h 5057775"/>
                <a:gd name="connsiteX65" fmla="*/ 8715375 w 9124950"/>
                <a:gd name="connsiteY65" fmla="*/ 2952750 h 5057775"/>
                <a:gd name="connsiteX66" fmla="*/ 8696325 w 9124950"/>
                <a:gd name="connsiteY66" fmla="*/ 2990850 h 5057775"/>
                <a:gd name="connsiteX67" fmla="*/ 8696325 w 9124950"/>
                <a:gd name="connsiteY67" fmla="*/ 2990850 h 5057775"/>
                <a:gd name="connsiteX68" fmla="*/ 8763000 w 9124950"/>
                <a:gd name="connsiteY68" fmla="*/ 2981325 h 5057775"/>
                <a:gd name="connsiteX69" fmla="*/ 8772525 w 9124950"/>
                <a:gd name="connsiteY69" fmla="*/ 2905125 h 5057775"/>
                <a:gd name="connsiteX70" fmla="*/ 8772525 w 9124950"/>
                <a:gd name="connsiteY70" fmla="*/ 2752725 h 5057775"/>
                <a:gd name="connsiteX71" fmla="*/ 8839200 w 9124950"/>
                <a:gd name="connsiteY71" fmla="*/ 2609850 h 5057775"/>
                <a:gd name="connsiteX72" fmla="*/ 8553450 w 9124950"/>
                <a:gd name="connsiteY72" fmla="*/ 2381250 h 5057775"/>
                <a:gd name="connsiteX73" fmla="*/ 8429625 w 9124950"/>
                <a:gd name="connsiteY73" fmla="*/ 2295525 h 5057775"/>
                <a:gd name="connsiteX74" fmla="*/ 8324850 w 9124950"/>
                <a:gd name="connsiteY74" fmla="*/ 2343150 h 5057775"/>
                <a:gd name="connsiteX75" fmla="*/ 8277225 w 9124950"/>
                <a:gd name="connsiteY75" fmla="*/ 2238375 h 5057775"/>
                <a:gd name="connsiteX76" fmla="*/ 7943850 w 9124950"/>
                <a:gd name="connsiteY76" fmla="*/ 2190750 h 5057775"/>
                <a:gd name="connsiteX77" fmla="*/ 7820025 w 9124950"/>
                <a:gd name="connsiteY77" fmla="*/ 1962150 h 5057775"/>
                <a:gd name="connsiteX78" fmla="*/ 7734300 w 9124950"/>
                <a:gd name="connsiteY78" fmla="*/ 1943100 h 5057775"/>
                <a:gd name="connsiteX79" fmla="*/ 6943725 w 9124950"/>
                <a:gd name="connsiteY79" fmla="*/ 1847850 h 5057775"/>
                <a:gd name="connsiteX80" fmla="*/ 7048500 w 9124950"/>
                <a:gd name="connsiteY80" fmla="*/ 1771650 h 5057775"/>
                <a:gd name="connsiteX81" fmla="*/ 7105650 w 9124950"/>
                <a:gd name="connsiteY81" fmla="*/ 1600200 h 5057775"/>
                <a:gd name="connsiteX82" fmla="*/ 7267575 w 9124950"/>
                <a:gd name="connsiteY82" fmla="*/ 1619250 h 5057775"/>
                <a:gd name="connsiteX83" fmla="*/ 7343775 w 9124950"/>
                <a:gd name="connsiteY83" fmla="*/ 1590675 h 5057775"/>
                <a:gd name="connsiteX84" fmla="*/ 7381875 w 9124950"/>
                <a:gd name="connsiteY84" fmla="*/ 1485900 h 5057775"/>
                <a:gd name="connsiteX85" fmla="*/ 7353300 w 9124950"/>
                <a:gd name="connsiteY85" fmla="*/ 1381125 h 5057775"/>
                <a:gd name="connsiteX86" fmla="*/ 7353300 w 9124950"/>
                <a:gd name="connsiteY86" fmla="*/ 1323975 h 5057775"/>
                <a:gd name="connsiteX87" fmla="*/ 7277100 w 9124950"/>
                <a:gd name="connsiteY87" fmla="*/ 1295400 h 5057775"/>
                <a:gd name="connsiteX88" fmla="*/ 7134225 w 9124950"/>
                <a:gd name="connsiteY88" fmla="*/ 1219200 h 5057775"/>
                <a:gd name="connsiteX89" fmla="*/ 7134225 w 9124950"/>
                <a:gd name="connsiteY89" fmla="*/ 1219200 h 5057775"/>
                <a:gd name="connsiteX90" fmla="*/ 7019925 w 9124950"/>
                <a:gd name="connsiteY90" fmla="*/ 1181100 h 5057775"/>
                <a:gd name="connsiteX91" fmla="*/ 6981825 w 9124950"/>
                <a:gd name="connsiteY91" fmla="*/ 1247775 h 5057775"/>
                <a:gd name="connsiteX92" fmla="*/ 6686550 w 9124950"/>
                <a:gd name="connsiteY92" fmla="*/ 838200 h 5057775"/>
                <a:gd name="connsiteX93" fmla="*/ 6600825 w 9124950"/>
                <a:gd name="connsiteY93" fmla="*/ 819150 h 5057775"/>
                <a:gd name="connsiteX94" fmla="*/ 6581775 w 9124950"/>
                <a:gd name="connsiteY94" fmla="*/ 790575 h 5057775"/>
                <a:gd name="connsiteX95" fmla="*/ 6429375 w 9124950"/>
                <a:gd name="connsiteY95" fmla="*/ 800100 h 5057775"/>
                <a:gd name="connsiteX96" fmla="*/ 6457950 w 9124950"/>
                <a:gd name="connsiteY96" fmla="*/ 733425 h 5057775"/>
                <a:gd name="connsiteX97" fmla="*/ 6391275 w 9124950"/>
                <a:gd name="connsiteY97" fmla="*/ 714375 h 5057775"/>
                <a:gd name="connsiteX98" fmla="*/ 6276975 w 9124950"/>
                <a:gd name="connsiteY98" fmla="*/ 790575 h 5057775"/>
                <a:gd name="connsiteX99" fmla="*/ 6172200 w 9124950"/>
                <a:gd name="connsiteY99" fmla="*/ 771525 h 5057775"/>
                <a:gd name="connsiteX100" fmla="*/ 6172200 w 9124950"/>
                <a:gd name="connsiteY100" fmla="*/ 857250 h 5057775"/>
                <a:gd name="connsiteX101" fmla="*/ 6172200 w 9124950"/>
                <a:gd name="connsiteY101" fmla="*/ 857250 h 5057775"/>
                <a:gd name="connsiteX102" fmla="*/ 6124575 w 9124950"/>
                <a:gd name="connsiteY102" fmla="*/ 809625 h 5057775"/>
                <a:gd name="connsiteX103" fmla="*/ 6124575 w 9124950"/>
                <a:gd name="connsiteY103" fmla="*/ 809625 h 5057775"/>
                <a:gd name="connsiteX104" fmla="*/ 6038850 w 9124950"/>
                <a:gd name="connsiteY104" fmla="*/ 800100 h 5057775"/>
                <a:gd name="connsiteX105" fmla="*/ 5962650 w 9124950"/>
                <a:gd name="connsiteY105" fmla="*/ 857250 h 5057775"/>
                <a:gd name="connsiteX106" fmla="*/ 5962650 w 9124950"/>
                <a:gd name="connsiteY106" fmla="*/ 857250 h 5057775"/>
                <a:gd name="connsiteX107" fmla="*/ 5810250 w 9124950"/>
                <a:gd name="connsiteY107" fmla="*/ 1019175 h 5057775"/>
                <a:gd name="connsiteX108" fmla="*/ 5829300 w 9124950"/>
                <a:gd name="connsiteY108" fmla="*/ 1066800 h 5057775"/>
                <a:gd name="connsiteX109" fmla="*/ 5667375 w 9124950"/>
                <a:gd name="connsiteY109" fmla="*/ 1038225 h 5057775"/>
                <a:gd name="connsiteX110" fmla="*/ 5562600 w 9124950"/>
                <a:gd name="connsiteY110" fmla="*/ 1076325 h 5057775"/>
                <a:gd name="connsiteX111" fmla="*/ 5534025 w 9124950"/>
                <a:gd name="connsiteY111" fmla="*/ 1200150 h 5057775"/>
                <a:gd name="connsiteX112" fmla="*/ 5314950 w 9124950"/>
                <a:gd name="connsiteY112" fmla="*/ 1304925 h 5057775"/>
                <a:gd name="connsiteX113" fmla="*/ 5153025 w 9124950"/>
                <a:gd name="connsiteY113" fmla="*/ 1362075 h 5057775"/>
                <a:gd name="connsiteX114" fmla="*/ 4933950 w 9124950"/>
                <a:gd name="connsiteY114" fmla="*/ 1323975 h 5057775"/>
                <a:gd name="connsiteX115" fmla="*/ 4733925 w 9124950"/>
                <a:gd name="connsiteY115" fmla="*/ 1304925 h 5057775"/>
                <a:gd name="connsiteX116" fmla="*/ 4419600 w 9124950"/>
                <a:gd name="connsiteY116" fmla="*/ 1104900 h 5057775"/>
                <a:gd name="connsiteX117" fmla="*/ 4286250 w 9124950"/>
                <a:gd name="connsiteY117" fmla="*/ 1152525 h 5057775"/>
                <a:gd name="connsiteX118" fmla="*/ 4181475 w 9124950"/>
                <a:gd name="connsiteY118" fmla="*/ 1190625 h 5057775"/>
                <a:gd name="connsiteX119" fmla="*/ 4029075 w 9124950"/>
                <a:gd name="connsiteY119" fmla="*/ 1190625 h 5057775"/>
                <a:gd name="connsiteX120" fmla="*/ 3914775 w 9124950"/>
                <a:gd name="connsiteY120" fmla="*/ 1181100 h 5057775"/>
                <a:gd name="connsiteX121" fmla="*/ 3857625 w 9124950"/>
                <a:gd name="connsiteY121" fmla="*/ 1104900 h 5057775"/>
                <a:gd name="connsiteX122" fmla="*/ 3857625 w 9124950"/>
                <a:gd name="connsiteY122" fmla="*/ 1104900 h 5057775"/>
                <a:gd name="connsiteX123" fmla="*/ 3857625 w 9124950"/>
                <a:gd name="connsiteY123" fmla="*/ 1104900 h 5057775"/>
                <a:gd name="connsiteX124" fmla="*/ 3810000 w 9124950"/>
                <a:gd name="connsiteY124" fmla="*/ 1038225 h 5057775"/>
                <a:gd name="connsiteX125" fmla="*/ 3714750 w 9124950"/>
                <a:gd name="connsiteY125" fmla="*/ 981075 h 5057775"/>
                <a:gd name="connsiteX126" fmla="*/ 3495675 w 9124950"/>
                <a:gd name="connsiteY126" fmla="*/ 942975 h 5057775"/>
                <a:gd name="connsiteX127" fmla="*/ 3333750 w 9124950"/>
                <a:gd name="connsiteY127" fmla="*/ 876300 h 5057775"/>
                <a:gd name="connsiteX128" fmla="*/ 3333750 w 9124950"/>
                <a:gd name="connsiteY128" fmla="*/ 876300 h 5057775"/>
                <a:gd name="connsiteX129" fmla="*/ 3105150 w 9124950"/>
                <a:gd name="connsiteY129" fmla="*/ 752475 h 5057775"/>
                <a:gd name="connsiteX130" fmla="*/ 3009900 w 9124950"/>
                <a:gd name="connsiteY130" fmla="*/ 704850 h 5057775"/>
                <a:gd name="connsiteX131" fmla="*/ 2857500 w 9124950"/>
                <a:gd name="connsiteY131" fmla="*/ 809625 h 5057775"/>
                <a:gd name="connsiteX132" fmla="*/ 2724150 w 9124950"/>
                <a:gd name="connsiteY132" fmla="*/ 752475 h 5057775"/>
                <a:gd name="connsiteX133" fmla="*/ 2628900 w 9124950"/>
                <a:gd name="connsiteY133" fmla="*/ 657225 h 5057775"/>
                <a:gd name="connsiteX134" fmla="*/ 2524125 w 9124950"/>
                <a:gd name="connsiteY134" fmla="*/ 352425 h 5057775"/>
                <a:gd name="connsiteX135" fmla="*/ 2381250 w 9124950"/>
                <a:gd name="connsiteY135" fmla="*/ 304800 h 5057775"/>
                <a:gd name="connsiteX136" fmla="*/ 2171700 w 9124950"/>
                <a:gd name="connsiteY136" fmla="*/ 323850 h 5057775"/>
                <a:gd name="connsiteX137" fmla="*/ 2181225 w 9124950"/>
                <a:gd name="connsiteY137" fmla="*/ 228600 h 5057775"/>
                <a:gd name="connsiteX138" fmla="*/ 2038350 w 9124950"/>
                <a:gd name="connsiteY138" fmla="*/ 171450 h 5057775"/>
                <a:gd name="connsiteX139" fmla="*/ 1733550 w 9124950"/>
                <a:gd name="connsiteY139" fmla="*/ 323850 h 5057775"/>
                <a:gd name="connsiteX140" fmla="*/ 1647825 w 9124950"/>
                <a:gd name="connsiteY140" fmla="*/ 476250 h 5057775"/>
                <a:gd name="connsiteX141" fmla="*/ 1447800 w 9124950"/>
                <a:gd name="connsiteY141" fmla="*/ 666750 h 5057775"/>
                <a:gd name="connsiteX142" fmla="*/ 1447800 w 9124950"/>
                <a:gd name="connsiteY142" fmla="*/ 666750 h 5057775"/>
                <a:gd name="connsiteX143" fmla="*/ 1400175 w 9124950"/>
                <a:gd name="connsiteY143" fmla="*/ 742950 h 5057775"/>
                <a:gd name="connsiteX144" fmla="*/ 1266825 w 9124950"/>
                <a:gd name="connsiteY144" fmla="*/ 781050 h 5057775"/>
                <a:gd name="connsiteX145" fmla="*/ 1247775 w 9124950"/>
                <a:gd name="connsiteY145" fmla="*/ 876300 h 5057775"/>
                <a:gd name="connsiteX146" fmla="*/ 1133475 w 9124950"/>
                <a:gd name="connsiteY146" fmla="*/ 962025 h 5057775"/>
                <a:gd name="connsiteX147" fmla="*/ 1000125 w 9124950"/>
                <a:gd name="connsiteY147" fmla="*/ 1066800 h 5057775"/>
                <a:gd name="connsiteX148" fmla="*/ 914400 w 9124950"/>
                <a:gd name="connsiteY148" fmla="*/ 1257300 h 5057775"/>
                <a:gd name="connsiteX149" fmla="*/ 857250 w 9124950"/>
                <a:gd name="connsiteY149" fmla="*/ 1428750 h 5057775"/>
                <a:gd name="connsiteX150" fmla="*/ 676275 w 9124950"/>
                <a:gd name="connsiteY150" fmla="*/ 1609725 h 5057775"/>
                <a:gd name="connsiteX151" fmla="*/ 447675 w 9124950"/>
                <a:gd name="connsiteY151" fmla="*/ 1838325 h 5057775"/>
                <a:gd name="connsiteX152" fmla="*/ 266700 w 9124950"/>
                <a:gd name="connsiteY152" fmla="*/ 1847850 h 5057775"/>
                <a:gd name="connsiteX153" fmla="*/ 238125 w 9124950"/>
                <a:gd name="connsiteY153" fmla="*/ 1857375 h 5057775"/>
                <a:gd name="connsiteX154" fmla="*/ 0 w 9124950"/>
                <a:gd name="connsiteY154" fmla="*/ 1809750 h 5057775"/>
                <a:gd name="connsiteX155" fmla="*/ 0 w 9124950"/>
                <a:gd name="connsiteY155"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00950 w 9134475"/>
                <a:gd name="connsiteY56" fmla="*/ 324802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696075 w 9134475"/>
                <a:gd name="connsiteY92" fmla="*/ 838200 h 5057775"/>
                <a:gd name="connsiteX93" fmla="*/ 6610350 w 9134475"/>
                <a:gd name="connsiteY93" fmla="*/ 819150 h 5057775"/>
                <a:gd name="connsiteX94" fmla="*/ 6591300 w 9134475"/>
                <a:gd name="connsiteY94" fmla="*/ 790575 h 5057775"/>
                <a:gd name="connsiteX95" fmla="*/ 6438900 w 9134475"/>
                <a:gd name="connsiteY95" fmla="*/ 800100 h 5057775"/>
                <a:gd name="connsiteX96" fmla="*/ 6467475 w 9134475"/>
                <a:gd name="connsiteY96" fmla="*/ 733425 h 5057775"/>
                <a:gd name="connsiteX97" fmla="*/ 6400800 w 9134475"/>
                <a:gd name="connsiteY97" fmla="*/ 714375 h 5057775"/>
                <a:gd name="connsiteX98" fmla="*/ 6286500 w 9134475"/>
                <a:gd name="connsiteY98" fmla="*/ 790575 h 5057775"/>
                <a:gd name="connsiteX99" fmla="*/ 6181725 w 9134475"/>
                <a:gd name="connsiteY99" fmla="*/ 771525 h 5057775"/>
                <a:gd name="connsiteX100" fmla="*/ 6181725 w 9134475"/>
                <a:gd name="connsiteY100" fmla="*/ 857250 h 5057775"/>
                <a:gd name="connsiteX101" fmla="*/ 6181725 w 9134475"/>
                <a:gd name="connsiteY101" fmla="*/ 857250 h 5057775"/>
                <a:gd name="connsiteX102" fmla="*/ 6134100 w 9134475"/>
                <a:gd name="connsiteY102" fmla="*/ 809625 h 5057775"/>
                <a:gd name="connsiteX103" fmla="*/ 6134100 w 9134475"/>
                <a:gd name="connsiteY103" fmla="*/ 809625 h 5057775"/>
                <a:gd name="connsiteX104" fmla="*/ 6048375 w 9134475"/>
                <a:gd name="connsiteY104" fmla="*/ 800100 h 5057775"/>
                <a:gd name="connsiteX105" fmla="*/ 5972175 w 9134475"/>
                <a:gd name="connsiteY105" fmla="*/ 857250 h 5057775"/>
                <a:gd name="connsiteX106" fmla="*/ 5972175 w 9134475"/>
                <a:gd name="connsiteY106" fmla="*/ 857250 h 5057775"/>
                <a:gd name="connsiteX107" fmla="*/ 5819775 w 9134475"/>
                <a:gd name="connsiteY107" fmla="*/ 1019175 h 5057775"/>
                <a:gd name="connsiteX108" fmla="*/ 5838825 w 9134475"/>
                <a:gd name="connsiteY108" fmla="*/ 1066800 h 5057775"/>
                <a:gd name="connsiteX109" fmla="*/ 5676900 w 9134475"/>
                <a:gd name="connsiteY109" fmla="*/ 1038225 h 5057775"/>
                <a:gd name="connsiteX110" fmla="*/ 5572125 w 9134475"/>
                <a:gd name="connsiteY110" fmla="*/ 1076325 h 5057775"/>
                <a:gd name="connsiteX111" fmla="*/ 5543550 w 9134475"/>
                <a:gd name="connsiteY111" fmla="*/ 1200150 h 5057775"/>
                <a:gd name="connsiteX112" fmla="*/ 5324475 w 9134475"/>
                <a:gd name="connsiteY112" fmla="*/ 1304925 h 5057775"/>
                <a:gd name="connsiteX113" fmla="*/ 5162550 w 9134475"/>
                <a:gd name="connsiteY113" fmla="*/ 1362075 h 5057775"/>
                <a:gd name="connsiteX114" fmla="*/ 4943475 w 9134475"/>
                <a:gd name="connsiteY114" fmla="*/ 1323975 h 5057775"/>
                <a:gd name="connsiteX115" fmla="*/ 4743450 w 9134475"/>
                <a:gd name="connsiteY115" fmla="*/ 1304925 h 5057775"/>
                <a:gd name="connsiteX116" fmla="*/ 4429125 w 9134475"/>
                <a:gd name="connsiteY116" fmla="*/ 1104900 h 5057775"/>
                <a:gd name="connsiteX117" fmla="*/ 4295775 w 9134475"/>
                <a:gd name="connsiteY117" fmla="*/ 1152525 h 5057775"/>
                <a:gd name="connsiteX118" fmla="*/ 4191000 w 9134475"/>
                <a:gd name="connsiteY118" fmla="*/ 1190625 h 5057775"/>
                <a:gd name="connsiteX119" fmla="*/ 4038600 w 9134475"/>
                <a:gd name="connsiteY119" fmla="*/ 1190625 h 5057775"/>
                <a:gd name="connsiteX120" fmla="*/ 3924300 w 9134475"/>
                <a:gd name="connsiteY120" fmla="*/ 1181100 h 5057775"/>
                <a:gd name="connsiteX121" fmla="*/ 3867150 w 9134475"/>
                <a:gd name="connsiteY121" fmla="*/ 1104900 h 5057775"/>
                <a:gd name="connsiteX122" fmla="*/ 3867150 w 9134475"/>
                <a:gd name="connsiteY122" fmla="*/ 1104900 h 5057775"/>
                <a:gd name="connsiteX123" fmla="*/ 3867150 w 9134475"/>
                <a:gd name="connsiteY123" fmla="*/ 1104900 h 5057775"/>
                <a:gd name="connsiteX124" fmla="*/ 3819525 w 9134475"/>
                <a:gd name="connsiteY124" fmla="*/ 1038225 h 5057775"/>
                <a:gd name="connsiteX125" fmla="*/ 3724275 w 9134475"/>
                <a:gd name="connsiteY125" fmla="*/ 981075 h 5057775"/>
                <a:gd name="connsiteX126" fmla="*/ 3505200 w 9134475"/>
                <a:gd name="connsiteY126" fmla="*/ 942975 h 5057775"/>
                <a:gd name="connsiteX127" fmla="*/ 3343275 w 9134475"/>
                <a:gd name="connsiteY127" fmla="*/ 876300 h 5057775"/>
                <a:gd name="connsiteX128" fmla="*/ 3343275 w 9134475"/>
                <a:gd name="connsiteY128" fmla="*/ 876300 h 5057775"/>
                <a:gd name="connsiteX129" fmla="*/ 3114675 w 9134475"/>
                <a:gd name="connsiteY129" fmla="*/ 752475 h 5057775"/>
                <a:gd name="connsiteX130" fmla="*/ 3019425 w 9134475"/>
                <a:gd name="connsiteY130" fmla="*/ 704850 h 5057775"/>
                <a:gd name="connsiteX131" fmla="*/ 2867025 w 9134475"/>
                <a:gd name="connsiteY131" fmla="*/ 809625 h 5057775"/>
                <a:gd name="connsiteX132" fmla="*/ 2733675 w 9134475"/>
                <a:gd name="connsiteY132" fmla="*/ 752475 h 5057775"/>
                <a:gd name="connsiteX133" fmla="*/ 2638425 w 9134475"/>
                <a:gd name="connsiteY133" fmla="*/ 657225 h 5057775"/>
                <a:gd name="connsiteX134" fmla="*/ 2533650 w 9134475"/>
                <a:gd name="connsiteY134" fmla="*/ 352425 h 5057775"/>
                <a:gd name="connsiteX135" fmla="*/ 2390775 w 9134475"/>
                <a:gd name="connsiteY135" fmla="*/ 304800 h 5057775"/>
                <a:gd name="connsiteX136" fmla="*/ 2181225 w 9134475"/>
                <a:gd name="connsiteY136" fmla="*/ 323850 h 5057775"/>
                <a:gd name="connsiteX137" fmla="*/ 2190750 w 9134475"/>
                <a:gd name="connsiteY137" fmla="*/ 228600 h 5057775"/>
                <a:gd name="connsiteX138" fmla="*/ 2047875 w 9134475"/>
                <a:gd name="connsiteY138" fmla="*/ 171450 h 5057775"/>
                <a:gd name="connsiteX139" fmla="*/ 1743075 w 9134475"/>
                <a:gd name="connsiteY139" fmla="*/ 323850 h 5057775"/>
                <a:gd name="connsiteX140" fmla="*/ 1657350 w 9134475"/>
                <a:gd name="connsiteY140" fmla="*/ 476250 h 5057775"/>
                <a:gd name="connsiteX141" fmla="*/ 1457325 w 9134475"/>
                <a:gd name="connsiteY141" fmla="*/ 666750 h 5057775"/>
                <a:gd name="connsiteX142" fmla="*/ 1457325 w 9134475"/>
                <a:gd name="connsiteY142" fmla="*/ 666750 h 5057775"/>
                <a:gd name="connsiteX143" fmla="*/ 1409700 w 9134475"/>
                <a:gd name="connsiteY143" fmla="*/ 742950 h 5057775"/>
                <a:gd name="connsiteX144" fmla="*/ 1276350 w 9134475"/>
                <a:gd name="connsiteY144" fmla="*/ 781050 h 5057775"/>
                <a:gd name="connsiteX145" fmla="*/ 1257300 w 9134475"/>
                <a:gd name="connsiteY145" fmla="*/ 876300 h 5057775"/>
                <a:gd name="connsiteX146" fmla="*/ 1143000 w 9134475"/>
                <a:gd name="connsiteY146" fmla="*/ 962025 h 5057775"/>
                <a:gd name="connsiteX147" fmla="*/ 1009650 w 9134475"/>
                <a:gd name="connsiteY147" fmla="*/ 1066800 h 5057775"/>
                <a:gd name="connsiteX148" fmla="*/ 923925 w 9134475"/>
                <a:gd name="connsiteY148" fmla="*/ 1257300 h 5057775"/>
                <a:gd name="connsiteX149" fmla="*/ 866775 w 9134475"/>
                <a:gd name="connsiteY149" fmla="*/ 1428750 h 5057775"/>
                <a:gd name="connsiteX150" fmla="*/ 685800 w 9134475"/>
                <a:gd name="connsiteY150" fmla="*/ 1609725 h 5057775"/>
                <a:gd name="connsiteX151" fmla="*/ 457200 w 9134475"/>
                <a:gd name="connsiteY151" fmla="*/ 1838325 h 5057775"/>
                <a:gd name="connsiteX152" fmla="*/ 276225 w 9134475"/>
                <a:gd name="connsiteY152" fmla="*/ 1847850 h 5057775"/>
                <a:gd name="connsiteX153" fmla="*/ 247650 w 9134475"/>
                <a:gd name="connsiteY153" fmla="*/ 1857375 h 5057775"/>
                <a:gd name="connsiteX154" fmla="*/ 0 w 9134475"/>
                <a:gd name="connsiteY154" fmla="*/ 1866900 h 5057775"/>
                <a:gd name="connsiteX155" fmla="*/ 9525 w 9134475"/>
                <a:gd name="connsiteY155"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00950 w 9134475"/>
                <a:gd name="connsiteY56" fmla="*/ 324802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20000 w 9134475"/>
                <a:gd name="connsiteY56" fmla="*/ 322897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20000 w 9134475"/>
                <a:gd name="connsiteY56" fmla="*/ 322897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181476 w 9134475"/>
                <a:gd name="connsiteY23" fmla="*/ 4810125 h 5057775"/>
                <a:gd name="connsiteX24" fmla="*/ 4362450 w 9134475"/>
                <a:gd name="connsiteY24" fmla="*/ 4733925 h 5057775"/>
                <a:gd name="connsiteX25" fmla="*/ 4514850 w 9134475"/>
                <a:gd name="connsiteY25" fmla="*/ 4886325 h 5057775"/>
                <a:gd name="connsiteX26" fmla="*/ 4867275 w 9134475"/>
                <a:gd name="connsiteY26" fmla="*/ 4610100 h 5057775"/>
                <a:gd name="connsiteX27" fmla="*/ 4914900 w 9134475"/>
                <a:gd name="connsiteY27" fmla="*/ 4648200 h 5057775"/>
                <a:gd name="connsiteX28" fmla="*/ 4972050 w 9134475"/>
                <a:gd name="connsiteY28" fmla="*/ 4619625 h 5057775"/>
                <a:gd name="connsiteX29" fmla="*/ 5114925 w 9134475"/>
                <a:gd name="connsiteY29" fmla="*/ 4695825 h 5057775"/>
                <a:gd name="connsiteX30" fmla="*/ 5162550 w 9134475"/>
                <a:gd name="connsiteY30" fmla="*/ 4657725 h 5057775"/>
                <a:gd name="connsiteX31" fmla="*/ 5848350 w 9134475"/>
                <a:gd name="connsiteY31" fmla="*/ 4953000 h 5057775"/>
                <a:gd name="connsiteX32" fmla="*/ 5857875 w 9134475"/>
                <a:gd name="connsiteY32" fmla="*/ 4905375 h 5057775"/>
                <a:gd name="connsiteX33" fmla="*/ 6191250 w 9134475"/>
                <a:gd name="connsiteY33" fmla="*/ 5029200 h 5057775"/>
                <a:gd name="connsiteX34" fmla="*/ 6391275 w 9134475"/>
                <a:gd name="connsiteY34" fmla="*/ 4705350 h 5057775"/>
                <a:gd name="connsiteX35" fmla="*/ 6515100 w 9134475"/>
                <a:gd name="connsiteY35" fmla="*/ 4752975 h 5057775"/>
                <a:gd name="connsiteX36" fmla="*/ 6534150 w 9134475"/>
                <a:gd name="connsiteY36" fmla="*/ 4724400 h 5057775"/>
                <a:gd name="connsiteX37" fmla="*/ 6686550 w 9134475"/>
                <a:gd name="connsiteY37" fmla="*/ 4791075 h 5057775"/>
                <a:gd name="connsiteX38" fmla="*/ 6877050 w 9134475"/>
                <a:gd name="connsiteY38" fmla="*/ 4486275 h 5057775"/>
                <a:gd name="connsiteX39" fmla="*/ 7239000 w 9134475"/>
                <a:gd name="connsiteY39" fmla="*/ 4457700 h 5057775"/>
                <a:gd name="connsiteX40" fmla="*/ 7296150 w 9134475"/>
                <a:gd name="connsiteY40" fmla="*/ 4343400 h 5057775"/>
                <a:gd name="connsiteX41" fmla="*/ 7277100 w 9134475"/>
                <a:gd name="connsiteY41" fmla="*/ 4238625 h 5057775"/>
                <a:gd name="connsiteX42" fmla="*/ 7496175 w 9134475"/>
                <a:gd name="connsiteY42" fmla="*/ 4133850 h 5057775"/>
                <a:gd name="connsiteX43" fmla="*/ 7477125 w 9134475"/>
                <a:gd name="connsiteY43" fmla="*/ 4019550 h 5057775"/>
                <a:gd name="connsiteX44" fmla="*/ 7543800 w 9134475"/>
                <a:gd name="connsiteY44" fmla="*/ 3924300 h 5057775"/>
                <a:gd name="connsiteX45" fmla="*/ 7686675 w 9134475"/>
                <a:gd name="connsiteY45" fmla="*/ 3886200 h 5057775"/>
                <a:gd name="connsiteX46" fmla="*/ 7800975 w 9134475"/>
                <a:gd name="connsiteY46" fmla="*/ 3886200 h 5057775"/>
                <a:gd name="connsiteX47" fmla="*/ 7886700 w 9134475"/>
                <a:gd name="connsiteY47" fmla="*/ 3867150 h 5057775"/>
                <a:gd name="connsiteX48" fmla="*/ 7886700 w 9134475"/>
                <a:gd name="connsiteY48" fmla="*/ 3810000 h 5057775"/>
                <a:gd name="connsiteX49" fmla="*/ 7915275 w 9134475"/>
                <a:gd name="connsiteY49" fmla="*/ 3810000 h 5057775"/>
                <a:gd name="connsiteX50" fmla="*/ 7962900 w 9134475"/>
                <a:gd name="connsiteY50" fmla="*/ 3724275 h 5057775"/>
                <a:gd name="connsiteX51" fmla="*/ 7848600 w 9134475"/>
                <a:gd name="connsiteY51" fmla="*/ 3619500 h 5057775"/>
                <a:gd name="connsiteX52" fmla="*/ 7734300 w 9134475"/>
                <a:gd name="connsiteY52" fmla="*/ 3543300 h 5057775"/>
                <a:gd name="connsiteX53" fmla="*/ 7648575 w 9134475"/>
                <a:gd name="connsiteY53" fmla="*/ 3467100 h 5057775"/>
                <a:gd name="connsiteX54" fmla="*/ 7610475 w 9134475"/>
                <a:gd name="connsiteY54" fmla="*/ 3381375 h 5057775"/>
                <a:gd name="connsiteX55" fmla="*/ 7600950 w 9134475"/>
                <a:gd name="connsiteY55" fmla="*/ 3248025 h 5057775"/>
                <a:gd name="connsiteX56" fmla="*/ 7600950 w 9134475"/>
                <a:gd name="connsiteY56" fmla="*/ 3248025 h 5057775"/>
                <a:gd name="connsiteX57" fmla="*/ 7620000 w 9134475"/>
                <a:gd name="connsiteY57" fmla="*/ 3228975 h 5057775"/>
                <a:gd name="connsiteX58" fmla="*/ 7772400 w 9134475"/>
                <a:gd name="connsiteY58" fmla="*/ 3171825 h 5057775"/>
                <a:gd name="connsiteX59" fmla="*/ 7772400 w 9134475"/>
                <a:gd name="connsiteY59" fmla="*/ 3171825 h 5057775"/>
                <a:gd name="connsiteX60" fmla="*/ 7953375 w 9134475"/>
                <a:gd name="connsiteY60" fmla="*/ 3124200 h 5057775"/>
                <a:gd name="connsiteX61" fmla="*/ 8010525 w 9134475"/>
                <a:gd name="connsiteY61" fmla="*/ 2914650 h 5057775"/>
                <a:gd name="connsiteX62" fmla="*/ 8258175 w 9134475"/>
                <a:gd name="connsiteY62" fmla="*/ 2714625 h 5057775"/>
                <a:gd name="connsiteX63" fmla="*/ 8353425 w 9134475"/>
                <a:gd name="connsiteY63" fmla="*/ 2581275 h 5057775"/>
                <a:gd name="connsiteX64" fmla="*/ 8534400 w 9134475"/>
                <a:gd name="connsiteY64" fmla="*/ 2762250 h 5057775"/>
                <a:gd name="connsiteX65" fmla="*/ 8629650 w 9134475"/>
                <a:gd name="connsiteY65" fmla="*/ 2895600 h 5057775"/>
                <a:gd name="connsiteX66" fmla="*/ 8724900 w 9134475"/>
                <a:gd name="connsiteY66" fmla="*/ 2952750 h 5057775"/>
                <a:gd name="connsiteX67" fmla="*/ 8705850 w 9134475"/>
                <a:gd name="connsiteY67" fmla="*/ 2990850 h 5057775"/>
                <a:gd name="connsiteX68" fmla="*/ 8705850 w 9134475"/>
                <a:gd name="connsiteY68" fmla="*/ 2990850 h 5057775"/>
                <a:gd name="connsiteX69" fmla="*/ 8772525 w 9134475"/>
                <a:gd name="connsiteY69" fmla="*/ 2981325 h 5057775"/>
                <a:gd name="connsiteX70" fmla="*/ 8782050 w 9134475"/>
                <a:gd name="connsiteY70" fmla="*/ 2905125 h 5057775"/>
                <a:gd name="connsiteX71" fmla="*/ 8782050 w 9134475"/>
                <a:gd name="connsiteY71" fmla="*/ 2752725 h 5057775"/>
                <a:gd name="connsiteX72" fmla="*/ 8848725 w 9134475"/>
                <a:gd name="connsiteY72" fmla="*/ 2609850 h 5057775"/>
                <a:gd name="connsiteX73" fmla="*/ 8562975 w 9134475"/>
                <a:gd name="connsiteY73" fmla="*/ 2381250 h 5057775"/>
                <a:gd name="connsiteX74" fmla="*/ 8439150 w 9134475"/>
                <a:gd name="connsiteY74" fmla="*/ 2295525 h 5057775"/>
                <a:gd name="connsiteX75" fmla="*/ 8334375 w 9134475"/>
                <a:gd name="connsiteY75" fmla="*/ 2343150 h 5057775"/>
                <a:gd name="connsiteX76" fmla="*/ 8286750 w 9134475"/>
                <a:gd name="connsiteY76" fmla="*/ 2238375 h 5057775"/>
                <a:gd name="connsiteX77" fmla="*/ 7953375 w 9134475"/>
                <a:gd name="connsiteY77" fmla="*/ 2190750 h 5057775"/>
                <a:gd name="connsiteX78" fmla="*/ 7829550 w 9134475"/>
                <a:gd name="connsiteY78" fmla="*/ 1962150 h 5057775"/>
                <a:gd name="connsiteX79" fmla="*/ 7743825 w 9134475"/>
                <a:gd name="connsiteY79" fmla="*/ 1943100 h 5057775"/>
                <a:gd name="connsiteX80" fmla="*/ 6953250 w 9134475"/>
                <a:gd name="connsiteY80" fmla="*/ 1847850 h 5057775"/>
                <a:gd name="connsiteX81" fmla="*/ 7058025 w 9134475"/>
                <a:gd name="connsiteY81" fmla="*/ 1771650 h 5057775"/>
                <a:gd name="connsiteX82" fmla="*/ 7115175 w 9134475"/>
                <a:gd name="connsiteY82" fmla="*/ 1600200 h 5057775"/>
                <a:gd name="connsiteX83" fmla="*/ 7277100 w 9134475"/>
                <a:gd name="connsiteY83" fmla="*/ 1619250 h 5057775"/>
                <a:gd name="connsiteX84" fmla="*/ 7353300 w 9134475"/>
                <a:gd name="connsiteY84" fmla="*/ 1590675 h 5057775"/>
                <a:gd name="connsiteX85" fmla="*/ 7391400 w 9134475"/>
                <a:gd name="connsiteY85" fmla="*/ 1485900 h 5057775"/>
                <a:gd name="connsiteX86" fmla="*/ 7362825 w 9134475"/>
                <a:gd name="connsiteY86" fmla="*/ 1381125 h 5057775"/>
                <a:gd name="connsiteX87" fmla="*/ 7362825 w 9134475"/>
                <a:gd name="connsiteY87" fmla="*/ 1323975 h 5057775"/>
                <a:gd name="connsiteX88" fmla="*/ 7286625 w 9134475"/>
                <a:gd name="connsiteY88" fmla="*/ 1295400 h 5057775"/>
                <a:gd name="connsiteX89" fmla="*/ 7143750 w 9134475"/>
                <a:gd name="connsiteY89" fmla="*/ 1219200 h 5057775"/>
                <a:gd name="connsiteX90" fmla="*/ 7143750 w 9134475"/>
                <a:gd name="connsiteY90" fmla="*/ 1219200 h 5057775"/>
                <a:gd name="connsiteX91" fmla="*/ 7029450 w 9134475"/>
                <a:gd name="connsiteY91" fmla="*/ 1181100 h 5057775"/>
                <a:gd name="connsiteX92" fmla="*/ 6991350 w 9134475"/>
                <a:gd name="connsiteY92" fmla="*/ 1247775 h 5057775"/>
                <a:gd name="connsiteX93" fmla="*/ 6791326 w 9134475"/>
                <a:gd name="connsiteY93" fmla="*/ 1009650 h 5057775"/>
                <a:gd name="connsiteX94" fmla="*/ 6696075 w 9134475"/>
                <a:gd name="connsiteY94" fmla="*/ 838200 h 5057775"/>
                <a:gd name="connsiteX95" fmla="*/ 6610350 w 9134475"/>
                <a:gd name="connsiteY95" fmla="*/ 819150 h 5057775"/>
                <a:gd name="connsiteX96" fmla="*/ 6591300 w 9134475"/>
                <a:gd name="connsiteY96" fmla="*/ 790575 h 5057775"/>
                <a:gd name="connsiteX97" fmla="*/ 6438900 w 9134475"/>
                <a:gd name="connsiteY97" fmla="*/ 800100 h 5057775"/>
                <a:gd name="connsiteX98" fmla="*/ 6467475 w 9134475"/>
                <a:gd name="connsiteY98" fmla="*/ 733425 h 5057775"/>
                <a:gd name="connsiteX99" fmla="*/ 6400800 w 9134475"/>
                <a:gd name="connsiteY99" fmla="*/ 714375 h 5057775"/>
                <a:gd name="connsiteX100" fmla="*/ 6286500 w 9134475"/>
                <a:gd name="connsiteY100" fmla="*/ 790575 h 5057775"/>
                <a:gd name="connsiteX101" fmla="*/ 6181725 w 9134475"/>
                <a:gd name="connsiteY101" fmla="*/ 771525 h 5057775"/>
                <a:gd name="connsiteX102" fmla="*/ 6181725 w 9134475"/>
                <a:gd name="connsiteY102" fmla="*/ 857250 h 5057775"/>
                <a:gd name="connsiteX103" fmla="*/ 6181725 w 9134475"/>
                <a:gd name="connsiteY103" fmla="*/ 857250 h 5057775"/>
                <a:gd name="connsiteX104" fmla="*/ 6134100 w 9134475"/>
                <a:gd name="connsiteY104" fmla="*/ 809625 h 5057775"/>
                <a:gd name="connsiteX105" fmla="*/ 6134100 w 9134475"/>
                <a:gd name="connsiteY105" fmla="*/ 809625 h 5057775"/>
                <a:gd name="connsiteX106" fmla="*/ 6048375 w 9134475"/>
                <a:gd name="connsiteY106" fmla="*/ 800100 h 5057775"/>
                <a:gd name="connsiteX107" fmla="*/ 5972175 w 9134475"/>
                <a:gd name="connsiteY107" fmla="*/ 857250 h 5057775"/>
                <a:gd name="connsiteX108" fmla="*/ 5972175 w 9134475"/>
                <a:gd name="connsiteY108" fmla="*/ 857250 h 5057775"/>
                <a:gd name="connsiteX109" fmla="*/ 5819775 w 9134475"/>
                <a:gd name="connsiteY109" fmla="*/ 1019175 h 5057775"/>
                <a:gd name="connsiteX110" fmla="*/ 5838825 w 9134475"/>
                <a:gd name="connsiteY110" fmla="*/ 1066800 h 5057775"/>
                <a:gd name="connsiteX111" fmla="*/ 5676900 w 9134475"/>
                <a:gd name="connsiteY111" fmla="*/ 1038225 h 5057775"/>
                <a:gd name="connsiteX112" fmla="*/ 5572125 w 9134475"/>
                <a:gd name="connsiteY112" fmla="*/ 1076325 h 5057775"/>
                <a:gd name="connsiteX113" fmla="*/ 5543550 w 9134475"/>
                <a:gd name="connsiteY113" fmla="*/ 1200150 h 5057775"/>
                <a:gd name="connsiteX114" fmla="*/ 5324475 w 9134475"/>
                <a:gd name="connsiteY114" fmla="*/ 1304925 h 5057775"/>
                <a:gd name="connsiteX115" fmla="*/ 5162550 w 9134475"/>
                <a:gd name="connsiteY115" fmla="*/ 1362075 h 5057775"/>
                <a:gd name="connsiteX116" fmla="*/ 4943475 w 9134475"/>
                <a:gd name="connsiteY116" fmla="*/ 1323975 h 5057775"/>
                <a:gd name="connsiteX117" fmla="*/ 4743450 w 9134475"/>
                <a:gd name="connsiteY117" fmla="*/ 1304925 h 5057775"/>
                <a:gd name="connsiteX118" fmla="*/ 4429125 w 9134475"/>
                <a:gd name="connsiteY118" fmla="*/ 1104900 h 5057775"/>
                <a:gd name="connsiteX119" fmla="*/ 4295775 w 9134475"/>
                <a:gd name="connsiteY119" fmla="*/ 1152525 h 5057775"/>
                <a:gd name="connsiteX120" fmla="*/ 4191000 w 9134475"/>
                <a:gd name="connsiteY120" fmla="*/ 1190625 h 5057775"/>
                <a:gd name="connsiteX121" fmla="*/ 4038600 w 9134475"/>
                <a:gd name="connsiteY121" fmla="*/ 1190625 h 5057775"/>
                <a:gd name="connsiteX122" fmla="*/ 3924300 w 9134475"/>
                <a:gd name="connsiteY122" fmla="*/ 1181100 h 5057775"/>
                <a:gd name="connsiteX123" fmla="*/ 3867150 w 9134475"/>
                <a:gd name="connsiteY123" fmla="*/ 1104900 h 5057775"/>
                <a:gd name="connsiteX124" fmla="*/ 3867150 w 9134475"/>
                <a:gd name="connsiteY124" fmla="*/ 1104900 h 5057775"/>
                <a:gd name="connsiteX125" fmla="*/ 3867150 w 9134475"/>
                <a:gd name="connsiteY125" fmla="*/ 1104900 h 5057775"/>
                <a:gd name="connsiteX126" fmla="*/ 3819525 w 9134475"/>
                <a:gd name="connsiteY126" fmla="*/ 1038225 h 5057775"/>
                <a:gd name="connsiteX127" fmla="*/ 3724275 w 9134475"/>
                <a:gd name="connsiteY127" fmla="*/ 981075 h 5057775"/>
                <a:gd name="connsiteX128" fmla="*/ 3505200 w 9134475"/>
                <a:gd name="connsiteY128" fmla="*/ 942975 h 5057775"/>
                <a:gd name="connsiteX129" fmla="*/ 3343275 w 9134475"/>
                <a:gd name="connsiteY129" fmla="*/ 876300 h 5057775"/>
                <a:gd name="connsiteX130" fmla="*/ 3343275 w 9134475"/>
                <a:gd name="connsiteY130" fmla="*/ 876300 h 5057775"/>
                <a:gd name="connsiteX131" fmla="*/ 3114675 w 9134475"/>
                <a:gd name="connsiteY131" fmla="*/ 752475 h 5057775"/>
                <a:gd name="connsiteX132" fmla="*/ 3019425 w 9134475"/>
                <a:gd name="connsiteY132" fmla="*/ 704850 h 5057775"/>
                <a:gd name="connsiteX133" fmla="*/ 2867025 w 9134475"/>
                <a:gd name="connsiteY133" fmla="*/ 809625 h 5057775"/>
                <a:gd name="connsiteX134" fmla="*/ 2733675 w 9134475"/>
                <a:gd name="connsiteY134" fmla="*/ 752475 h 5057775"/>
                <a:gd name="connsiteX135" fmla="*/ 2638425 w 9134475"/>
                <a:gd name="connsiteY135" fmla="*/ 657225 h 5057775"/>
                <a:gd name="connsiteX136" fmla="*/ 2533650 w 9134475"/>
                <a:gd name="connsiteY136" fmla="*/ 352425 h 5057775"/>
                <a:gd name="connsiteX137" fmla="*/ 2390775 w 9134475"/>
                <a:gd name="connsiteY137" fmla="*/ 304800 h 5057775"/>
                <a:gd name="connsiteX138" fmla="*/ 2181225 w 9134475"/>
                <a:gd name="connsiteY138" fmla="*/ 323850 h 5057775"/>
                <a:gd name="connsiteX139" fmla="*/ 2190750 w 9134475"/>
                <a:gd name="connsiteY139" fmla="*/ 228600 h 5057775"/>
                <a:gd name="connsiteX140" fmla="*/ 2047875 w 9134475"/>
                <a:gd name="connsiteY140" fmla="*/ 171450 h 5057775"/>
                <a:gd name="connsiteX141" fmla="*/ 1743075 w 9134475"/>
                <a:gd name="connsiteY141" fmla="*/ 323850 h 5057775"/>
                <a:gd name="connsiteX142" fmla="*/ 1657350 w 9134475"/>
                <a:gd name="connsiteY142" fmla="*/ 476250 h 5057775"/>
                <a:gd name="connsiteX143" fmla="*/ 1457325 w 9134475"/>
                <a:gd name="connsiteY143" fmla="*/ 666750 h 5057775"/>
                <a:gd name="connsiteX144" fmla="*/ 1457325 w 9134475"/>
                <a:gd name="connsiteY144" fmla="*/ 666750 h 5057775"/>
                <a:gd name="connsiteX145" fmla="*/ 1409700 w 9134475"/>
                <a:gd name="connsiteY145" fmla="*/ 742950 h 5057775"/>
                <a:gd name="connsiteX146" fmla="*/ 1276350 w 9134475"/>
                <a:gd name="connsiteY146" fmla="*/ 781050 h 5057775"/>
                <a:gd name="connsiteX147" fmla="*/ 1257300 w 9134475"/>
                <a:gd name="connsiteY147" fmla="*/ 876300 h 5057775"/>
                <a:gd name="connsiteX148" fmla="*/ 1143000 w 9134475"/>
                <a:gd name="connsiteY148" fmla="*/ 962025 h 5057775"/>
                <a:gd name="connsiteX149" fmla="*/ 1009650 w 9134475"/>
                <a:gd name="connsiteY149" fmla="*/ 1066800 h 5057775"/>
                <a:gd name="connsiteX150" fmla="*/ 923925 w 9134475"/>
                <a:gd name="connsiteY150" fmla="*/ 1257300 h 5057775"/>
                <a:gd name="connsiteX151" fmla="*/ 866775 w 9134475"/>
                <a:gd name="connsiteY151" fmla="*/ 1428750 h 5057775"/>
                <a:gd name="connsiteX152" fmla="*/ 685800 w 9134475"/>
                <a:gd name="connsiteY152" fmla="*/ 1609725 h 5057775"/>
                <a:gd name="connsiteX153" fmla="*/ 457200 w 9134475"/>
                <a:gd name="connsiteY153" fmla="*/ 1838325 h 5057775"/>
                <a:gd name="connsiteX154" fmla="*/ 276225 w 9134475"/>
                <a:gd name="connsiteY154" fmla="*/ 1847850 h 5057775"/>
                <a:gd name="connsiteX155" fmla="*/ 247650 w 9134475"/>
                <a:gd name="connsiteY155" fmla="*/ 1857375 h 5057775"/>
                <a:gd name="connsiteX156" fmla="*/ 0 w 9134475"/>
                <a:gd name="connsiteY156" fmla="*/ 1866900 h 5057775"/>
                <a:gd name="connsiteX157" fmla="*/ 9525 w 9134475"/>
                <a:gd name="connsiteY157"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4019551 w 9134475"/>
                <a:gd name="connsiteY21" fmla="*/ 4686300 h 5057775"/>
                <a:gd name="connsiteX22" fmla="*/ 3943350 w 9134475"/>
                <a:gd name="connsiteY22" fmla="*/ 4933950 h 5057775"/>
                <a:gd name="connsiteX23" fmla="*/ 4029075 w 9134475"/>
                <a:gd name="connsiteY23" fmla="*/ 4991100 h 5057775"/>
                <a:gd name="connsiteX24" fmla="*/ 4181476 w 9134475"/>
                <a:gd name="connsiteY24" fmla="*/ 4810125 h 5057775"/>
                <a:gd name="connsiteX25" fmla="*/ 4362450 w 9134475"/>
                <a:gd name="connsiteY25" fmla="*/ 4733925 h 5057775"/>
                <a:gd name="connsiteX26" fmla="*/ 4514850 w 9134475"/>
                <a:gd name="connsiteY26" fmla="*/ 4886325 h 5057775"/>
                <a:gd name="connsiteX27" fmla="*/ 4867275 w 9134475"/>
                <a:gd name="connsiteY27" fmla="*/ 4610100 h 5057775"/>
                <a:gd name="connsiteX28" fmla="*/ 4914900 w 9134475"/>
                <a:gd name="connsiteY28" fmla="*/ 4648200 h 5057775"/>
                <a:gd name="connsiteX29" fmla="*/ 4972050 w 9134475"/>
                <a:gd name="connsiteY29" fmla="*/ 4619625 h 5057775"/>
                <a:gd name="connsiteX30" fmla="*/ 5114925 w 9134475"/>
                <a:gd name="connsiteY30" fmla="*/ 4695825 h 5057775"/>
                <a:gd name="connsiteX31" fmla="*/ 5162550 w 9134475"/>
                <a:gd name="connsiteY31" fmla="*/ 4657725 h 5057775"/>
                <a:gd name="connsiteX32" fmla="*/ 5848350 w 9134475"/>
                <a:gd name="connsiteY32" fmla="*/ 4953000 h 5057775"/>
                <a:gd name="connsiteX33" fmla="*/ 5857875 w 9134475"/>
                <a:gd name="connsiteY33" fmla="*/ 4905375 h 5057775"/>
                <a:gd name="connsiteX34" fmla="*/ 6191250 w 9134475"/>
                <a:gd name="connsiteY34" fmla="*/ 5029200 h 5057775"/>
                <a:gd name="connsiteX35" fmla="*/ 6391275 w 9134475"/>
                <a:gd name="connsiteY35" fmla="*/ 4705350 h 5057775"/>
                <a:gd name="connsiteX36" fmla="*/ 6515100 w 9134475"/>
                <a:gd name="connsiteY36" fmla="*/ 4752975 h 5057775"/>
                <a:gd name="connsiteX37" fmla="*/ 6534150 w 9134475"/>
                <a:gd name="connsiteY37" fmla="*/ 4724400 h 5057775"/>
                <a:gd name="connsiteX38" fmla="*/ 6686550 w 9134475"/>
                <a:gd name="connsiteY38" fmla="*/ 4791075 h 5057775"/>
                <a:gd name="connsiteX39" fmla="*/ 6877050 w 9134475"/>
                <a:gd name="connsiteY39" fmla="*/ 4486275 h 5057775"/>
                <a:gd name="connsiteX40" fmla="*/ 7239000 w 9134475"/>
                <a:gd name="connsiteY40" fmla="*/ 4457700 h 5057775"/>
                <a:gd name="connsiteX41" fmla="*/ 7296150 w 9134475"/>
                <a:gd name="connsiteY41" fmla="*/ 4343400 h 5057775"/>
                <a:gd name="connsiteX42" fmla="*/ 7277100 w 9134475"/>
                <a:gd name="connsiteY42" fmla="*/ 4238625 h 5057775"/>
                <a:gd name="connsiteX43" fmla="*/ 7496175 w 9134475"/>
                <a:gd name="connsiteY43" fmla="*/ 4133850 h 5057775"/>
                <a:gd name="connsiteX44" fmla="*/ 7477125 w 9134475"/>
                <a:gd name="connsiteY44" fmla="*/ 4019550 h 5057775"/>
                <a:gd name="connsiteX45" fmla="*/ 7543800 w 9134475"/>
                <a:gd name="connsiteY45" fmla="*/ 3924300 h 5057775"/>
                <a:gd name="connsiteX46" fmla="*/ 7686675 w 9134475"/>
                <a:gd name="connsiteY46" fmla="*/ 3886200 h 5057775"/>
                <a:gd name="connsiteX47" fmla="*/ 7800975 w 9134475"/>
                <a:gd name="connsiteY47" fmla="*/ 3886200 h 5057775"/>
                <a:gd name="connsiteX48" fmla="*/ 7886700 w 9134475"/>
                <a:gd name="connsiteY48" fmla="*/ 3867150 h 5057775"/>
                <a:gd name="connsiteX49" fmla="*/ 7886700 w 9134475"/>
                <a:gd name="connsiteY49" fmla="*/ 3810000 h 5057775"/>
                <a:gd name="connsiteX50" fmla="*/ 7915275 w 9134475"/>
                <a:gd name="connsiteY50" fmla="*/ 3810000 h 5057775"/>
                <a:gd name="connsiteX51" fmla="*/ 7962900 w 9134475"/>
                <a:gd name="connsiteY51" fmla="*/ 3724275 h 5057775"/>
                <a:gd name="connsiteX52" fmla="*/ 7848600 w 9134475"/>
                <a:gd name="connsiteY52" fmla="*/ 3619500 h 5057775"/>
                <a:gd name="connsiteX53" fmla="*/ 7734300 w 9134475"/>
                <a:gd name="connsiteY53" fmla="*/ 3543300 h 5057775"/>
                <a:gd name="connsiteX54" fmla="*/ 7648575 w 9134475"/>
                <a:gd name="connsiteY54" fmla="*/ 3467100 h 5057775"/>
                <a:gd name="connsiteX55" fmla="*/ 7610475 w 9134475"/>
                <a:gd name="connsiteY55" fmla="*/ 3381375 h 5057775"/>
                <a:gd name="connsiteX56" fmla="*/ 7600950 w 9134475"/>
                <a:gd name="connsiteY56" fmla="*/ 3248025 h 5057775"/>
                <a:gd name="connsiteX57" fmla="*/ 7600950 w 9134475"/>
                <a:gd name="connsiteY57" fmla="*/ 3248025 h 5057775"/>
                <a:gd name="connsiteX58" fmla="*/ 7620000 w 9134475"/>
                <a:gd name="connsiteY58" fmla="*/ 3228975 h 5057775"/>
                <a:gd name="connsiteX59" fmla="*/ 7772400 w 9134475"/>
                <a:gd name="connsiteY59" fmla="*/ 3171825 h 5057775"/>
                <a:gd name="connsiteX60" fmla="*/ 7772400 w 9134475"/>
                <a:gd name="connsiteY60" fmla="*/ 3171825 h 5057775"/>
                <a:gd name="connsiteX61" fmla="*/ 7953375 w 9134475"/>
                <a:gd name="connsiteY61" fmla="*/ 3124200 h 5057775"/>
                <a:gd name="connsiteX62" fmla="*/ 8010525 w 9134475"/>
                <a:gd name="connsiteY62" fmla="*/ 2914650 h 5057775"/>
                <a:gd name="connsiteX63" fmla="*/ 8258175 w 9134475"/>
                <a:gd name="connsiteY63" fmla="*/ 2714625 h 5057775"/>
                <a:gd name="connsiteX64" fmla="*/ 8353425 w 9134475"/>
                <a:gd name="connsiteY64" fmla="*/ 2581275 h 5057775"/>
                <a:gd name="connsiteX65" fmla="*/ 8534400 w 9134475"/>
                <a:gd name="connsiteY65" fmla="*/ 2762250 h 5057775"/>
                <a:gd name="connsiteX66" fmla="*/ 8629650 w 9134475"/>
                <a:gd name="connsiteY66" fmla="*/ 2895600 h 5057775"/>
                <a:gd name="connsiteX67" fmla="*/ 8724900 w 9134475"/>
                <a:gd name="connsiteY67" fmla="*/ 2952750 h 5057775"/>
                <a:gd name="connsiteX68" fmla="*/ 8705850 w 9134475"/>
                <a:gd name="connsiteY68" fmla="*/ 2990850 h 5057775"/>
                <a:gd name="connsiteX69" fmla="*/ 8705850 w 9134475"/>
                <a:gd name="connsiteY69" fmla="*/ 2990850 h 5057775"/>
                <a:gd name="connsiteX70" fmla="*/ 8772525 w 9134475"/>
                <a:gd name="connsiteY70" fmla="*/ 2981325 h 5057775"/>
                <a:gd name="connsiteX71" fmla="*/ 8782050 w 9134475"/>
                <a:gd name="connsiteY71" fmla="*/ 2905125 h 5057775"/>
                <a:gd name="connsiteX72" fmla="*/ 8782050 w 9134475"/>
                <a:gd name="connsiteY72" fmla="*/ 2752725 h 5057775"/>
                <a:gd name="connsiteX73" fmla="*/ 8848725 w 9134475"/>
                <a:gd name="connsiteY73" fmla="*/ 2609850 h 5057775"/>
                <a:gd name="connsiteX74" fmla="*/ 8562975 w 9134475"/>
                <a:gd name="connsiteY74" fmla="*/ 2381250 h 5057775"/>
                <a:gd name="connsiteX75" fmla="*/ 8439150 w 9134475"/>
                <a:gd name="connsiteY75" fmla="*/ 2295525 h 5057775"/>
                <a:gd name="connsiteX76" fmla="*/ 8334375 w 9134475"/>
                <a:gd name="connsiteY76" fmla="*/ 2343150 h 5057775"/>
                <a:gd name="connsiteX77" fmla="*/ 8286750 w 9134475"/>
                <a:gd name="connsiteY77" fmla="*/ 2238375 h 5057775"/>
                <a:gd name="connsiteX78" fmla="*/ 7953375 w 9134475"/>
                <a:gd name="connsiteY78" fmla="*/ 2190750 h 5057775"/>
                <a:gd name="connsiteX79" fmla="*/ 7829550 w 9134475"/>
                <a:gd name="connsiteY79" fmla="*/ 1962150 h 5057775"/>
                <a:gd name="connsiteX80" fmla="*/ 7743825 w 9134475"/>
                <a:gd name="connsiteY80" fmla="*/ 1943100 h 5057775"/>
                <a:gd name="connsiteX81" fmla="*/ 6953250 w 9134475"/>
                <a:gd name="connsiteY81" fmla="*/ 1847850 h 5057775"/>
                <a:gd name="connsiteX82" fmla="*/ 7058025 w 9134475"/>
                <a:gd name="connsiteY82" fmla="*/ 1771650 h 5057775"/>
                <a:gd name="connsiteX83" fmla="*/ 7115175 w 9134475"/>
                <a:gd name="connsiteY83" fmla="*/ 1600200 h 5057775"/>
                <a:gd name="connsiteX84" fmla="*/ 7277100 w 9134475"/>
                <a:gd name="connsiteY84" fmla="*/ 1619250 h 5057775"/>
                <a:gd name="connsiteX85" fmla="*/ 7353300 w 9134475"/>
                <a:gd name="connsiteY85" fmla="*/ 1590675 h 5057775"/>
                <a:gd name="connsiteX86" fmla="*/ 7391400 w 9134475"/>
                <a:gd name="connsiteY86" fmla="*/ 1485900 h 5057775"/>
                <a:gd name="connsiteX87" fmla="*/ 7362825 w 9134475"/>
                <a:gd name="connsiteY87" fmla="*/ 1381125 h 5057775"/>
                <a:gd name="connsiteX88" fmla="*/ 7362825 w 9134475"/>
                <a:gd name="connsiteY88" fmla="*/ 1323975 h 5057775"/>
                <a:gd name="connsiteX89" fmla="*/ 7286625 w 9134475"/>
                <a:gd name="connsiteY89" fmla="*/ 1295400 h 5057775"/>
                <a:gd name="connsiteX90" fmla="*/ 7143750 w 9134475"/>
                <a:gd name="connsiteY90" fmla="*/ 1219200 h 5057775"/>
                <a:gd name="connsiteX91" fmla="*/ 7143750 w 9134475"/>
                <a:gd name="connsiteY91" fmla="*/ 1219200 h 5057775"/>
                <a:gd name="connsiteX92" fmla="*/ 7029450 w 9134475"/>
                <a:gd name="connsiteY92" fmla="*/ 1181100 h 5057775"/>
                <a:gd name="connsiteX93" fmla="*/ 6991350 w 9134475"/>
                <a:gd name="connsiteY93" fmla="*/ 1247775 h 5057775"/>
                <a:gd name="connsiteX94" fmla="*/ 6791326 w 9134475"/>
                <a:gd name="connsiteY94" fmla="*/ 1009650 h 5057775"/>
                <a:gd name="connsiteX95" fmla="*/ 6696075 w 9134475"/>
                <a:gd name="connsiteY95" fmla="*/ 838200 h 5057775"/>
                <a:gd name="connsiteX96" fmla="*/ 6610350 w 9134475"/>
                <a:gd name="connsiteY96" fmla="*/ 819150 h 5057775"/>
                <a:gd name="connsiteX97" fmla="*/ 6591300 w 9134475"/>
                <a:gd name="connsiteY97" fmla="*/ 790575 h 5057775"/>
                <a:gd name="connsiteX98" fmla="*/ 6438900 w 9134475"/>
                <a:gd name="connsiteY98" fmla="*/ 800100 h 5057775"/>
                <a:gd name="connsiteX99" fmla="*/ 6467475 w 9134475"/>
                <a:gd name="connsiteY99" fmla="*/ 733425 h 5057775"/>
                <a:gd name="connsiteX100" fmla="*/ 6400800 w 9134475"/>
                <a:gd name="connsiteY100" fmla="*/ 714375 h 5057775"/>
                <a:gd name="connsiteX101" fmla="*/ 6286500 w 9134475"/>
                <a:gd name="connsiteY101" fmla="*/ 790575 h 5057775"/>
                <a:gd name="connsiteX102" fmla="*/ 6181725 w 9134475"/>
                <a:gd name="connsiteY102" fmla="*/ 771525 h 5057775"/>
                <a:gd name="connsiteX103" fmla="*/ 6181725 w 9134475"/>
                <a:gd name="connsiteY103" fmla="*/ 857250 h 5057775"/>
                <a:gd name="connsiteX104" fmla="*/ 6181725 w 9134475"/>
                <a:gd name="connsiteY104" fmla="*/ 857250 h 5057775"/>
                <a:gd name="connsiteX105" fmla="*/ 6134100 w 9134475"/>
                <a:gd name="connsiteY105" fmla="*/ 809625 h 5057775"/>
                <a:gd name="connsiteX106" fmla="*/ 6134100 w 9134475"/>
                <a:gd name="connsiteY106" fmla="*/ 809625 h 5057775"/>
                <a:gd name="connsiteX107" fmla="*/ 6048375 w 9134475"/>
                <a:gd name="connsiteY107" fmla="*/ 800100 h 5057775"/>
                <a:gd name="connsiteX108" fmla="*/ 5972175 w 9134475"/>
                <a:gd name="connsiteY108" fmla="*/ 857250 h 5057775"/>
                <a:gd name="connsiteX109" fmla="*/ 5972175 w 9134475"/>
                <a:gd name="connsiteY109" fmla="*/ 857250 h 5057775"/>
                <a:gd name="connsiteX110" fmla="*/ 5819775 w 9134475"/>
                <a:gd name="connsiteY110" fmla="*/ 1019175 h 5057775"/>
                <a:gd name="connsiteX111" fmla="*/ 5838825 w 9134475"/>
                <a:gd name="connsiteY111" fmla="*/ 1066800 h 5057775"/>
                <a:gd name="connsiteX112" fmla="*/ 5676900 w 9134475"/>
                <a:gd name="connsiteY112" fmla="*/ 1038225 h 5057775"/>
                <a:gd name="connsiteX113" fmla="*/ 5572125 w 9134475"/>
                <a:gd name="connsiteY113" fmla="*/ 1076325 h 5057775"/>
                <a:gd name="connsiteX114" fmla="*/ 5543550 w 9134475"/>
                <a:gd name="connsiteY114" fmla="*/ 1200150 h 5057775"/>
                <a:gd name="connsiteX115" fmla="*/ 5324475 w 9134475"/>
                <a:gd name="connsiteY115" fmla="*/ 1304925 h 5057775"/>
                <a:gd name="connsiteX116" fmla="*/ 5162550 w 9134475"/>
                <a:gd name="connsiteY116" fmla="*/ 1362075 h 5057775"/>
                <a:gd name="connsiteX117" fmla="*/ 4943475 w 9134475"/>
                <a:gd name="connsiteY117" fmla="*/ 1323975 h 5057775"/>
                <a:gd name="connsiteX118" fmla="*/ 4743450 w 9134475"/>
                <a:gd name="connsiteY118" fmla="*/ 1304925 h 5057775"/>
                <a:gd name="connsiteX119" fmla="*/ 4429125 w 9134475"/>
                <a:gd name="connsiteY119" fmla="*/ 1104900 h 5057775"/>
                <a:gd name="connsiteX120" fmla="*/ 4295775 w 9134475"/>
                <a:gd name="connsiteY120" fmla="*/ 1152525 h 5057775"/>
                <a:gd name="connsiteX121" fmla="*/ 4191000 w 9134475"/>
                <a:gd name="connsiteY121" fmla="*/ 1190625 h 5057775"/>
                <a:gd name="connsiteX122" fmla="*/ 4038600 w 9134475"/>
                <a:gd name="connsiteY122" fmla="*/ 1190625 h 5057775"/>
                <a:gd name="connsiteX123" fmla="*/ 3924300 w 9134475"/>
                <a:gd name="connsiteY123" fmla="*/ 1181100 h 5057775"/>
                <a:gd name="connsiteX124" fmla="*/ 3867150 w 9134475"/>
                <a:gd name="connsiteY124" fmla="*/ 1104900 h 5057775"/>
                <a:gd name="connsiteX125" fmla="*/ 3867150 w 9134475"/>
                <a:gd name="connsiteY125" fmla="*/ 1104900 h 5057775"/>
                <a:gd name="connsiteX126" fmla="*/ 3867150 w 9134475"/>
                <a:gd name="connsiteY126" fmla="*/ 1104900 h 5057775"/>
                <a:gd name="connsiteX127" fmla="*/ 3819525 w 9134475"/>
                <a:gd name="connsiteY127" fmla="*/ 1038225 h 5057775"/>
                <a:gd name="connsiteX128" fmla="*/ 3724275 w 9134475"/>
                <a:gd name="connsiteY128" fmla="*/ 981075 h 5057775"/>
                <a:gd name="connsiteX129" fmla="*/ 3505200 w 9134475"/>
                <a:gd name="connsiteY129" fmla="*/ 942975 h 5057775"/>
                <a:gd name="connsiteX130" fmla="*/ 3343275 w 9134475"/>
                <a:gd name="connsiteY130" fmla="*/ 876300 h 5057775"/>
                <a:gd name="connsiteX131" fmla="*/ 3343275 w 9134475"/>
                <a:gd name="connsiteY131" fmla="*/ 876300 h 5057775"/>
                <a:gd name="connsiteX132" fmla="*/ 3114675 w 9134475"/>
                <a:gd name="connsiteY132" fmla="*/ 752475 h 5057775"/>
                <a:gd name="connsiteX133" fmla="*/ 3019425 w 9134475"/>
                <a:gd name="connsiteY133" fmla="*/ 704850 h 5057775"/>
                <a:gd name="connsiteX134" fmla="*/ 2867025 w 9134475"/>
                <a:gd name="connsiteY134" fmla="*/ 809625 h 5057775"/>
                <a:gd name="connsiteX135" fmla="*/ 2733675 w 9134475"/>
                <a:gd name="connsiteY135" fmla="*/ 752475 h 5057775"/>
                <a:gd name="connsiteX136" fmla="*/ 2638425 w 9134475"/>
                <a:gd name="connsiteY136" fmla="*/ 657225 h 5057775"/>
                <a:gd name="connsiteX137" fmla="*/ 2533650 w 9134475"/>
                <a:gd name="connsiteY137" fmla="*/ 352425 h 5057775"/>
                <a:gd name="connsiteX138" fmla="*/ 2390775 w 9134475"/>
                <a:gd name="connsiteY138" fmla="*/ 304800 h 5057775"/>
                <a:gd name="connsiteX139" fmla="*/ 2181225 w 9134475"/>
                <a:gd name="connsiteY139" fmla="*/ 323850 h 5057775"/>
                <a:gd name="connsiteX140" fmla="*/ 2190750 w 9134475"/>
                <a:gd name="connsiteY140" fmla="*/ 228600 h 5057775"/>
                <a:gd name="connsiteX141" fmla="*/ 2047875 w 9134475"/>
                <a:gd name="connsiteY141" fmla="*/ 171450 h 5057775"/>
                <a:gd name="connsiteX142" fmla="*/ 1743075 w 9134475"/>
                <a:gd name="connsiteY142" fmla="*/ 323850 h 5057775"/>
                <a:gd name="connsiteX143" fmla="*/ 1657350 w 9134475"/>
                <a:gd name="connsiteY143" fmla="*/ 476250 h 5057775"/>
                <a:gd name="connsiteX144" fmla="*/ 1457325 w 9134475"/>
                <a:gd name="connsiteY144" fmla="*/ 666750 h 5057775"/>
                <a:gd name="connsiteX145" fmla="*/ 1457325 w 9134475"/>
                <a:gd name="connsiteY145" fmla="*/ 666750 h 5057775"/>
                <a:gd name="connsiteX146" fmla="*/ 1409700 w 9134475"/>
                <a:gd name="connsiteY146" fmla="*/ 742950 h 5057775"/>
                <a:gd name="connsiteX147" fmla="*/ 1276350 w 9134475"/>
                <a:gd name="connsiteY147" fmla="*/ 781050 h 5057775"/>
                <a:gd name="connsiteX148" fmla="*/ 1257300 w 9134475"/>
                <a:gd name="connsiteY148" fmla="*/ 876300 h 5057775"/>
                <a:gd name="connsiteX149" fmla="*/ 1143000 w 9134475"/>
                <a:gd name="connsiteY149" fmla="*/ 962025 h 5057775"/>
                <a:gd name="connsiteX150" fmla="*/ 1009650 w 9134475"/>
                <a:gd name="connsiteY150" fmla="*/ 1066800 h 5057775"/>
                <a:gd name="connsiteX151" fmla="*/ 923925 w 9134475"/>
                <a:gd name="connsiteY151" fmla="*/ 1257300 h 5057775"/>
                <a:gd name="connsiteX152" fmla="*/ 866775 w 9134475"/>
                <a:gd name="connsiteY152" fmla="*/ 1428750 h 5057775"/>
                <a:gd name="connsiteX153" fmla="*/ 685800 w 9134475"/>
                <a:gd name="connsiteY153" fmla="*/ 1609725 h 5057775"/>
                <a:gd name="connsiteX154" fmla="*/ 457200 w 9134475"/>
                <a:gd name="connsiteY154" fmla="*/ 1838325 h 5057775"/>
                <a:gd name="connsiteX155" fmla="*/ 276225 w 9134475"/>
                <a:gd name="connsiteY155" fmla="*/ 1847850 h 5057775"/>
                <a:gd name="connsiteX156" fmla="*/ 247650 w 9134475"/>
                <a:gd name="connsiteY156" fmla="*/ 1857375 h 5057775"/>
                <a:gd name="connsiteX157" fmla="*/ 0 w 9134475"/>
                <a:gd name="connsiteY157" fmla="*/ 1866900 h 5057775"/>
                <a:gd name="connsiteX158" fmla="*/ 9525 w 9134475"/>
                <a:gd name="connsiteY158"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486151 w 9134475"/>
                <a:gd name="connsiteY20" fmla="*/ 4419600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81500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81500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696326 w 9134475"/>
                <a:gd name="connsiteY75" fmla="*/ 2514600 h 5057775"/>
                <a:gd name="connsiteX76" fmla="*/ 8562975 w 9134475"/>
                <a:gd name="connsiteY76" fmla="*/ 2381250 h 5057775"/>
                <a:gd name="connsiteX77" fmla="*/ 8439150 w 9134475"/>
                <a:gd name="connsiteY77" fmla="*/ 2295525 h 5057775"/>
                <a:gd name="connsiteX78" fmla="*/ 8334375 w 9134475"/>
                <a:gd name="connsiteY78" fmla="*/ 2343150 h 5057775"/>
                <a:gd name="connsiteX79" fmla="*/ 8286750 w 9134475"/>
                <a:gd name="connsiteY79" fmla="*/ 2238375 h 5057775"/>
                <a:gd name="connsiteX80" fmla="*/ 7953375 w 9134475"/>
                <a:gd name="connsiteY80" fmla="*/ 2190750 h 5057775"/>
                <a:gd name="connsiteX81" fmla="*/ 7829550 w 9134475"/>
                <a:gd name="connsiteY81" fmla="*/ 1962150 h 5057775"/>
                <a:gd name="connsiteX82" fmla="*/ 7743825 w 9134475"/>
                <a:gd name="connsiteY82" fmla="*/ 1943100 h 5057775"/>
                <a:gd name="connsiteX83" fmla="*/ 6953250 w 9134475"/>
                <a:gd name="connsiteY83" fmla="*/ 1847850 h 5057775"/>
                <a:gd name="connsiteX84" fmla="*/ 7058025 w 9134475"/>
                <a:gd name="connsiteY84" fmla="*/ 1771650 h 5057775"/>
                <a:gd name="connsiteX85" fmla="*/ 7115175 w 9134475"/>
                <a:gd name="connsiteY85" fmla="*/ 1600200 h 5057775"/>
                <a:gd name="connsiteX86" fmla="*/ 7277100 w 9134475"/>
                <a:gd name="connsiteY86" fmla="*/ 1619250 h 5057775"/>
                <a:gd name="connsiteX87" fmla="*/ 7353300 w 9134475"/>
                <a:gd name="connsiteY87" fmla="*/ 1590675 h 5057775"/>
                <a:gd name="connsiteX88" fmla="*/ 7391400 w 9134475"/>
                <a:gd name="connsiteY88" fmla="*/ 1485900 h 5057775"/>
                <a:gd name="connsiteX89" fmla="*/ 7362825 w 9134475"/>
                <a:gd name="connsiteY89" fmla="*/ 1381125 h 5057775"/>
                <a:gd name="connsiteX90" fmla="*/ 7362825 w 9134475"/>
                <a:gd name="connsiteY90" fmla="*/ 1323975 h 5057775"/>
                <a:gd name="connsiteX91" fmla="*/ 7286625 w 9134475"/>
                <a:gd name="connsiteY91" fmla="*/ 1295400 h 5057775"/>
                <a:gd name="connsiteX92" fmla="*/ 7143750 w 9134475"/>
                <a:gd name="connsiteY92" fmla="*/ 1219200 h 5057775"/>
                <a:gd name="connsiteX93" fmla="*/ 7143750 w 9134475"/>
                <a:gd name="connsiteY93" fmla="*/ 1219200 h 5057775"/>
                <a:gd name="connsiteX94" fmla="*/ 7029450 w 9134475"/>
                <a:gd name="connsiteY94" fmla="*/ 1181100 h 5057775"/>
                <a:gd name="connsiteX95" fmla="*/ 6991350 w 9134475"/>
                <a:gd name="connsiteY95" fmla="*/ 1247775 h 5057775"/>
                <a:gd name="connsiteX96" fmla="*/ 6791326 w 9134475"/>
                <a:gd name="connsiteY96" fmla="*/ 1009650 h 5057775"/>
                <a:gd name="connsiteX97" fmla="*/ 6696075 w 9134475"/>
                <a:gd name="connsiteY97" fmla="*/ 838200 h 5057775"/>
                <a:gd name="connsiteX98" fmla="*/ 6610350 w 9134475"/>
                <a:gd name="connsiteY98" fmla="*/ 819150 h 5057775"/>
                <a:gd name="connsiteX99" fmla="*/ 6591300 w 9134475"/>
                <a:gd name="connsiteY99" fmla="*/ 790575 h 5057775"/>
                <a:gd name="connsiteX100" fmla="*/ 6438900 w 9134475"/>
                <a:gd name="connsiteY100" fmla="*/ 800100 h 5057775"/>
                <a:gd name="connsiteX101" fmla="*/ 6467475 w 9134475"/>
                <a:gd name="connsiteY101" fmla="*/ 733425 h 5057775"/>
                <a:gd name="connsiteX102" fmla="*/ 6400800 w 9134475"/>
                <a:gd name="connsiteY102" fmla="*/ 714375 h 5057775"/>
                <a:gd name="connsiteX103" fmla="*/ 6286500 w 9134475"/>
                <a:gd name="connsiteY103" fmla="*/ 790575 h 5057775"/>
                <a:gd name="connsiteX104" fmla="*/ 6181725 w 9134475"/>
                <a:gd name="connsiteY104" fmla="*/ 771525 h 5057775"/>
                <a:gd name="connsiteX105" fmla="*/ 6181725 w 9134475"/>
                <a:gd name="connsiteY105" fmla="*/ 857250 h 5057775"/>
                <a:gd name="connsiteX106" fmla="*/ 6181725 w 9134475"/>
                <a:gd name="connsiteY106" fmla="*/ 857250 h 5057775"/>
                <a:gd name="connsiteX107" fmla="*/ 6134100 w 9134475"/>
                <a:gd name="connsiteY107" fmla="*/ 809625 h 5057775"/>
                <a:gd name="connsiteX108" fmla="*/ 6134100 w 9134475"/>
                <a:gd name="connsiteY108" fmla="*/ 809625 h 5057775"/>
                <a:gd name="connsiteX109" fmla="*/ 6048375 w 9134475"/>
                <a:gd name="connsiteY109" fmla="*/ 800100 h 5057775"/>
                <a:gd name="connsiteX110" fmla="*/ 5972175 w 9134475"/>
                <a:gd name="connsiteY110" fmla="*/ 857250 h 5057775"/>
                <a:gd name="connsiteX111" fmla="*/ 5972175 w 9134475"/>
                <a:gd name="connsiteY111" fmla="*/ 857250 h 5057775"/>
                <a:gd name="connsiteX112" fmla="*/ 5819775 w 9134475"/>
                <a:gd name="connsiteY112" fmla="*/ 1019175 h 5057775"/>
                <a:gd name="connsiteX113" fmla="*/ 5838825 w 9134475"/>
                <a:gd name="connsiteY113" fmla="*/ 1066800 h 5057775"/>
                <a:gd name="connsiteX114" fmla="*/ 5676900 w 9134475"/>
                <a:gd name="connsiteY114" fmla="*/ 1038225 h 5057775"/>
                <a:gd name="connsiteX115" fmla="*/ 5572125 w 9134475"/>
                <a:gd name="connsiteY115" fmla="*/ 1076325 h 5057775"/>
                <a:gd name="connsiteX116" fmla="*/ 5543550 w 9134475"/>
                <a:gd name="connsiteY116" fmla="*/ 1200150 h 5057775"/>
                <a:gd name="connsiteX117" fmla="*/ 5324475 w 9134475"/>
                <a:gd name="connsiteY117" fmla="*/ 1304925 h 5057775"/>
                <a:gd name="connsiteX118" fmla="*/ 5162550 w 9134475"/>
                <a:gd name="connsiteY118" fmla="*/ 1362075 h 5057775"/>
                <a:gd name="connsiteX119" fmla="*/ 4943475 w 9134475"/>
                <a:gd name="connsiteY119" fmla="*/ 1323975 h 5057775"/>
                <a:gd name="connsiteX120" fmla="*/ 4743450 w 9134475"/>
                <a:gd name="connsiteY120" fmla="*/ 1304925 h 5057775"/>
                <a:gd name="connsiteX121" fmla="*/ 4429125 w 9134475"/>
                <a:gd name="connsiteY121" fmla="*/ 1104900 h 5057775"/>
                <a:gd name="connsiteX122" fmla="*/ 4295775 w 9134475"/>
                <a:gd name="connsiteY122" fmla="*/ 1152525 h 5057775"/>
                <a:gd name="connsiteX123" fmla="*/ 4191000 w 9134475"/>
                <a:gd name="connsiteY123" fmla="*/ 1190625 h 5057775"/>
                <a:gd name="connsiteX124" fmla="*/ 4038600 w 9134475"/>
                <a:gd name="connsiteY124" fmla="*/ 1190625 h 5057775"/>
                <a:gd name="connsiteX125" fmla="*/ 3924300 w 9134475"/>
                <a:gd name="connsiteY125" fmla="*/ 1181100 h 5057775"/>
                <a:gd name="connsiteX126" fmla="*/ 3867150 w 9134475"/>
                <a:gd name="connsiteY126" fmla="*/ 1104900 h 5057775"/>
                <a:gd name="connsiteX127" fmla="*/ 3867150 w 9134475"/>
                <a:gd name="connsiteY127" fmla="*/ 1104900 h 5057775"/>
                <a:gd name="connsiteX128" fmla="*/ 3867150 w 9134475"/>
                <a:gd name="connsiteY128" fmla="*/ 1104900 h 5057775"/>
                <a:gd name="connsiteX129" fmla="*/ 3819525 w 9134475"/>
                <a:gd name="connsiteY129" fmla="*/ 1038225 h 5057775"/>
                <a:gd name="connsiteX130" fmla="*/ 3724275 w 9134475"/>
                <a:gd name="connsiteY130" fmla="*/ 981075 h 5057775"/>
                <a:gd name="connsiteX131" fmla="*/ 3505200 w 9134475"/>
                <a:gd name="connsiteY131" fmla="*/ 942975 h 5057775"/>
                <a:gd name="connsiteX132" fmla="*/ 3343275 w 9134475"/>
                <a:gd name="connsiteY132" fmla="*/ 876300 h 5057775"/>
                <a:gd name="connsiteX133" fmla="*/ 3343275 w 9134475"/>
                <a:gd name="connsiteY133" fmla="*/ 876300 h 5057775"/>
                <a:gd name="connsiteX134" fmla="*/ 3114675 w 9134475"/>
                <a:gd name="connsiteY134" fmla="*/ 752475 h 5057775"/>
                <a:gd name="connsiteX135" fmla="*/ 3019425 w 9134475"/>
                <a:gd name="connsiteY135" fmla="*/ 704850 h 5057775"/>
                <a:gd name="connsiteX136" fmla="*/ 2867025 w 9134475"/>
                <a:gd name="connsiteY136" fmla="*/ 809625 h 5057775"/>
                <a:gd name="connsiteX137" fmla="*/ 2733675 w 9134475"/>
                <a:gd name="connsiteY137" fmla="*/ 752475 h 5057775"/>
                <a:gd name="connsiteX138" fmla="*/ 2638425 w 9134475"/>
                <a:gd name="connsiteY138" fmla="*/ 657225 h 5057775"/>
                <a:gd name="connsiteX139" fmla="*/ 2533650 w 9134475"/>
                <a:gd name="connsiteY139" fmla="*/ 352425 h 5057775"/>
                <a:gd name="connsiteX140" fmla="*/ 2390775 w 9134475"/>
                <a:gd name="connsiteY140" fmla="*/ 304800 h 5057775"/>
                <a:gd name="connsiteX141" fmla="*/ 2181225 w 9134475"/>
                <a:gd name="connsiteY141" fmla="*/ 323850 h 5057775"/>
                <a:gd name="connsiteX142" fmla="*/ 2190750 w 9134475"/>
                <a:gd name="connsiteY142" fmla="*/ 228600 h 5057775"/>
                <a:gd name="connsiteX143" fmla="*/ 2047875 w 9134475"/>
                <a:gd name="connsiteY143" fmla="*/ 171450 h 5057775"/>
                <a:gd name="connsiteX144" fmla="*/ 1743075 w 9134475"/>
                <a:gd name="connsiteY144" fmla="*/ 323850 h 5057775"/>
                <a:gd name="connsiteX145" fmla="*/ 1657350 w 9134475"/>
                <a:gd name="connsiteY145" fmla="*/ 476250 h 5057775"/>
                <a:gd name="connsiteX146" fmla="*/ 1457325 w 9134475"/>
                <a:gd name="connsiteY146" fmla="*/ 666750 h 5057775"/>
                <a:gd name="connsiteX147" fmla="*/ 1457325 w 9134475"/>
                <a:gd name="connsiteY147" fmla="*/ 666750 h 5057775"/>
                <a:gd name="connsiteX148" fmla="*/ 1409700 w 9134475"/>
                <a:gd name="connsiteY148" fmla="*/ 742950 h 5057775"/>
                <a:gd name="connsiteX149" fmla="*/ 1276350 w 9134475"/>
                <a:gd name="connsiteY149" fmla="*/ 781050 h 5057775"/>
                <a:gd name="connsiteX150" fmla="*/ 1257300 w 9134475"/>
                <a:gd name="connsiteY150" fmla="*/ 876300 h 5057775"/>
                <a:gd name="connsiteX151" fmla="*/ 1143000 w 9134475"/>
                <a:gd name="connsiteY151" fmla="*/ 962025 h 5057775"/>
                <a:gd name="connsiteX152" fmla="*/ 1009650 w 9134475"/>
                <a:gd name="connsiteY152" fmla="*/ 1066800 h 5057775"/>
                <a:gd name="connsiteX153" fmla="*/ 923925 w 9134475"/>
                <a:gd name="connsiteY153" fmla="*/ 1257300 h 5057775"/>
                <a:gd name="connsiteX154" fmla="*/ 866775 w 9134475"/>
                <a:gd name="connsiteY154" fmla="*/ 1428750 h 5057775"/>
                <a:gd name="connsiteX155" fmla="*/ 685800 w 9134475"/>
                <a:gd name="connsiteY155" fmla="*/ 1609725 h 5057775"/>
                <a:gd name="connsiteX156" fmla="*/ 457200 w 9134475"/>
                <a:gd name="connsiteY156" fmla="*/ 1838325 h 5057775"/>
                <a:gd name="connsiteX157" fmla="*/ 276225 w 9134475"/>
                <a:gd name="connsiteY157" fmla="*/ 1847850 h 5057775"/>
                <a:gd name="connsiteX158" fmla="*/ 247650 w 9134475"/>
                <a:gd name="connsiteY158" fmla="*/ 1857375 h 5057775"/>
                <a:gd name="connsiteX159" fmla="*/ 0 w 9134475"/>
                <a:gd name="connsiteY159" fmla="*/ 1866900 h 5057775"/>
                <a:gd name="connsiteX160" fmla="*/ 9525 w 9134475"/>
                <a:gd name="connsiteY160" fmla="*/ 19050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134475" h="5057775">
                  <a:moveTo>
                    <a:pt x="9525" y="19050"/>
                  </a:moveTo>
                  <a:lnTo>
                    <a:pt x="9134475" y="0"/>
                  </a:lnTo>
                  <a:lnTo>
                    <a:pt x="9134475" y="5048250"/>
                  </a:lnTo>
                  <a:lnTo>
                    <a:pt x="28575" y="5057775"/>
                  </a:lnTo>
                  <a:lnTo>
                    <a:pt x="9525" y="1857375"/>
                  </a:lnTo>
                  <a:lnTo>
                    <a:pt x="247650" y="1876425"/>
                  </a:lnTo>
                  <a:lnTo>
                    <a:pt x="695325" y="2466975"/>
                  </a:lnTo>
                  <a:lnTo>
                    <a:pt x="819150" y="2552700"/>
                  </a:lnTo>
                  <a:lnTo>
                    <a:pt x="942975" y="2781300"/>
                  </a:lnTo>
                  <a:lnTo>
                    <a:pt x="1066800" y="2981325"/>
                  </a:lnTo>
                  <a:cubicBezTo>
                    <a:pt x="1136232" y="3070594"/>
                    <a:pt x="1107877" y="3041452"/>
                    <a:pt x="1143000" y="3076575"/>
                  </a:cubicBezTo>
                  <a:lnTo>
                    <a:pt x="1219200" y="3305175"/>
                  </a:lnTo>
                  <a:lnTo>
                    <a:pt x="1419225" y="3562350"/>
                  </a:lnTo>
                  <a:cubicBezTo>
                    <a:pt x="1497670" y="3640795"/>
                    <a:pt x="1459504" y="3638550"/>
                    <a:pt x="1504950" y="3638550"/>
                  </a:cubicBezTo>
                  <a:lnTo>
                    <a:pt x="1628775" y="3829050"/>
                  </a:lnTo>
                  <a:lnTo>
                    <a:pt x="1895475" y="4267200"/>
                  </a:lnTo>
                  <a:lnTo>
                    <a:pt x="2085975" y="4533900"/>
                  </a:lnTo>
                  <a:cubicBezTo>
                    <a:pt x="2155234" y="4583370"/>
                    <a:pt x="2152650" y="4554213"/>
                    <a:pt x="2152650" y="4591050"/>
                  </a:cubicBezTo>
                  <a:lnTo>
                    <a:pt x="2609850" y="4619625"/>
                  </a:lnTo>
                  <a:cubicBezTo>
                    <a:pt x="2759075" y="4524375"/>
                    <a:pt x="2860675" y="4419600"/>
                    <a:pt x="3057525" y="4333875"/>
                  </a:cubicBezTo>
                  <a:cubicBezTo>
                    <a:pt x="3187700" y="4333875"/>
                    <a:pt x="3355976" y="4371975"/>
                    <a:pt x="3486151" y="4371975"/>
                  </a:cubicBezTo>
                  <a:lnTo>
                    <a:pt x="3990975" y="4438650"/>
                  </a:lnTo>
                  <a:cubicBezTo>
                    <a:pt x="3981450" y="4521200"/>
                    <a:pt x="4029076" y="4603750"/>
                    <a:pt x="4019551" y="4686300"/>
                  </a:cubicBezTo>
                  <a:lnTo>
                    <a:pt x="3943350" y="4933950"/>
                  </a:lnTo>
                  <a:lnTo>
                    <a:pt x="4029075" y="4991100"/>
                  </a:lnTo>
                  <a:cubicBezTo>
                    <a:pt x="4089400" y="4943475"/>
                    <a:pt x="4121151" y="4857750"/>
                    <a:pt x="4181476" y="4810125"/>
                  </a:cubicBezTo>
                  <a:lnTo>
                    <a:pt x="4362450" y="4733925"/>
                  </a:lnTo>
                  <a:lnTo>
                    <a:pt x="4514850" y="4886325"/>
                  </a:lnTo>
                  <a:lnTo>
                    <a:pt x="4867275" y="4610100"/>
                  </a:lnTo>
                  <a:lnTo>
                    <a:pt x="4914900" y="4648200"/>
                  </a:lnTo>
                  <a:lnTo>
                    <a:pt x="4972050" y="4619625"/>
                  </a:lnTo>
                  <a:lnTo>
                    <a:pt x="5114925" y="4695825"/>
                  </a:lnTo>
                  <a:lnTo>
                    <a:pt x="5162550" y="4657725"/>
                  </a:lnTo>
                  <a:lnTo>
                    <a:pt x="5848350" y="4953000"/>
                  </a:lnTo>
                  <a:lnTo>
                    <a:pt x="5857875" y="4905375"/>
                  </a:lnTo>
                  <a:lnTo>
                    <a:pt x="6191250" y="5029200"/>
                  </a:lnTo>
                  <a:lnTo>
                    <a:pt x="6391275" y="4705350"/>
                  </a:lnTo>
                  <a:lnTo>
                    <a:pt x="6515100" y="4752975"/>
                  </a:lnTo>
                  <a:lnTo>
                    <a:pt x="6534150" y="4724400"/>
                  </a:lnTo>
                  <a:lnTo>
                    <a:pt x="6686550" y="4791075"/>
                  </a:lnTo>
                  <a:lnTo>
                    <a:pt x="6877050" y="4486275"/>
                  </a:lnTo>
                  <a:lnTo>
                    <a:pt x="7239000" y="4457700"/>
                  </a:lnTo>
                  <a:lnTo>
                    <a:pt x="7296150" y="4343400"/>
                  </a:lnTo>
                  <a:lnTo>
                    <a:pt x="7277100" y="4238625"/>
                  </a:lnTo>
                  <a:lnTo>
                    <a:pt x="7496175" y="4133850"/>
                  </a:lnTo>
                  <a:lnTo>
                    <a:pt x="7477125" y="4019550"/>
                  </a:lnTo>
                  <a:lnTo>
                    <a:pt x="7543800" y="3924300"/>
                  </a:lnTo>
                  <a:lnTo>
                    <a:pt x="7686675" y="3886200"/>
                  </a:lnTo>
                  <a:lnTo>
                    <a:pt x="7800975" y="3886200"/>
                  </a:lnTo>
                  <a:lnTo>
                    <a:pt x="7886700" y="3867150"/>
                  </a:lnTo>
                  <a:lnTo>
                    <a:pt x="7886700" y="3810000"/>
                  </a:lnTo>
                  <a:lnTo>
                    <a:pt x="7915275" y="3810000"/>
                  </a:lnTo>
                  <a:lnTo>
                    <a:pt x="7962900" y="3724275"/>
                  </a:lnTo>
                  <a:lnTo>
                    <a:pt x="7848600" y="3619500"/>
                  </a:lnTo>
                  <a:lnTo>
                    <a:pt x="7734300" y="3543300"/>
                  </a:lnTo>
                  <a:lnTo>
                    <a:pt x="7648575" y="3467100"/>
                  </a:lnTo>
                  <a:lnTo>
                    <a:pt x="7610475" y="3381375"/>
                  </a:lnTo>
                  <a:lnTo>
                    <a:pt x="7600950" y="3248025"/>
                  </a:lnTo>
                  <a:lnTo>
                    <a:pt x="7600950" y="3248025"/>
                  </a:lnTo>
                  <a:cubicBezTo>
                    <a:pt x="7607300" y="3241675"/>
                    <a:pt x="7611130" y="3227574"/>
                    <a:pt x="7620000" y="3228975"/>
                  </a:cubicBezTo>
                  <a:cubicBezTo>
                    <a:pt x="7680325" y="3238500"/>
                    <a:pt x="7721600" y="3190875"/>
                    <a:pt x="7772400" y="3171825"/>
                  </a:cubicBezTo>
                  <a:lnTo>
                    <a:pt x="7772400" y="3171825"/>
                  </a:lnTo>
                  <a:lnTo>
                    <a:pt x="7953375" y="3124200"/>
                  </a:lnTo>
                  <a:lnTo>
                    <a:pt x="8010525" y="2914650"/>
                  </a:lnTo>
                  <a:lnTo>
                    <a:pt x="8258175" y="2714625"/>
                  </a:lnTo>
                  <a:lnTo>
                    <a:pt x="8353425" y="2581275"/>
                  </a:lnTo>
                  <a:lnTo>
                    <a:pt x="8534400" y="2762250"/>
                  </a:lnTo>
                  <a:lnTo>
                    <a:pt x="8629650" y="2895600"/>
                  </a:lnTo>
                  <a:lnTo>
                    <a:pt x="8724900" y="2952750"/>
                  </a:lnTo>
                  <a:lnTo>
                    <a:pt x="8705850" y="2990850"/>
                  </a:lnTo>
                  <a:lnTo>
                    <a:pt x="8705850" y="2990850"/>
                  </a:lnTo>
                  <a:lnTo>
                    <a:pt x="8772525" y="2981325"/>
                  </a:lnTo>
                  <a:lnTo>
                    <a:pt x="8782050" y="2905125"/>
                  </a:lnTo>
                  <a:lnTo>
                    <a:pt x="8782050" y="2752725"/>
                  </a:lnTo>
                  <a:lnTo>
                    <a:pt x="8848725" y="2609850"/>
                  </a:lnTo>
                  <a:cubicBezTo>
                    <a:pt x="8801100" y="2568575"/>
                    <a:pt x="8743951" y="2555875"/>
                    <a:pt x="8696326" y="2514600"/>
                  </a:cubicBezTo>
                  <a:lnTo>
                    <a:pt x="8562975" y="2381250"/>
                  </a:lnTo>
                  <a:lnTo>
                    <a:pt x="8439150" y="2295525"/>
                  </a:lnTo>
                  <a:lnTo>
                    <a:pt x="8334375" y="2343150"/>
                  </a:lnTo>
                  <a:lnTo>
                    <a:pt x="8286750" y="2238375"/>
                  </a:lnTo>
                  <a:lnTo>
                    <a:pt x="7953375" y="2190750"/>
                  </a:lnTo>
                  <a:lnTo>
                    <a:pt x="7829550" y="1962150"/>
                  </a:lnTo>
                  <a:lnTo>
                    <a:pt x="7743825" y="1943100"/>
                  </a:lnTo>
                  <a:lnTo>
                    <a:pt x="6953250" y="1847850"/>
                  </a:lnTo>
                  <a:lnTo>
                    <a:pt x="7058025" y="1771650"/>
                  </a:lnTo>
                  <a:lnTo>
                    <a:pt x="7115175" y="1600200"/>
                  </a:lnTo>
                  <a:cubicBezTo>
                    <a:pt x="7238693" y="1622658"/>
                    <a:pt x="7184452" y="1619250"/>
                    <a:pt x="7277100" y="1619250"/>
                  </a:cubicBezTo>
                  <a:lnTo>
                    <a:pt x="7353300" y="1590675"/>
                  </a:lnTo>
                  <a:lnTo>
                    <a:pt x="7391400" y="1485900"/>
                  </a:lnTo>
                  <a:lnTo>
                    <a:pt x="7362825" y="1381125"/>
                  </a:lnTo>
                  <a:lnTo>
                    <a:pt x="7362825" y="1323975"/>
                  </a:lnTo>
                  <a:lnTo>
                    <a:pt x="7286625" y="1295400"/>
                  </a:lnTo>
                  <a:lnTo>
                    <a:pt x="7143750" y="1219200"/>
                  </a:lnTo>
                  <a:lnTo>
                    <a:pt x="7143750" y="1219200"/>
                  </a:lnTo>
                  <a:lnTo>
                    <a:pt x="7029450" y="1181100"/>
                  </a:lnTo>
                  <a:lnTo>
                    <a:pt x="6991350" y="1247775"/>
                  </a:lnTo>
                  <a:cubicBezTo>
                    <a:pt x="6931025" y="1162050"/>
                    <a:pt x="6851651" y="1095375"/>
                    <a:pt x="6791326" y="1009650"/>
                  </a:cubicBezTo>
                  <a:lnTo>
                    <a:pt x="6696075" y="838200"/>
                  </a:lnTo>
                  <a:lnTo>
                    <a:pt x="6610350" y="819150"/>
                  </a:lnTo>
                  <a:lnTo>
                    <a:pt x="6591300" y="790575"/>
                  </a:lnTo>
                  <a:lnTo>
                    <a:pt x="6438900" y="800100"/>
                  </a:lnTo>
                  <a:lnTo>
                    <a:pt x="6467475" y="733425"/>
                  </a:lnTo>
                  <a:lnTo>
                    <a:pt x="6400800" y="714375"/>
                  </a:lnTo>
                  <a:lnTo>
                    <a:pt x="6286500" y="790575"/>
                  </a:lnTo>
                  <a:lnTo>
                    <a:pt x="6181725" y="771525"/>
                  </a:lnTo>
                  <a:lnTo>
                    <a:pt x="6181725" y="857250"/>
                  </a:lnTo>
                  <a:lnTo>
                    <a:pt x="6181725" y="857250"/>
                  </a:lnTo>
                  <a:lnTo>
                    <a:pt x="6134100" y="809625"/>
                  </a:lnTo>
                  <a:lnTo>
                    <a:pt x="6134100" y="809625"/>
                  </a:lnTo>
                  <a:lnTo>
                    <a:pt x="6048375" y="800100"/>
                  </a:lnTo>
                  <a:lnTo>
                    <a:pt x="5972175" y="857250"/>
                  </a:lnTo>
                  <a:lnTo>
                    <a:pt x="5972175" y="857250"/>
                  </a:lnTo>
                  <a:lnTo>
                    <a:pt x="5819775" y="1019175"/>
                  </a:lnTo>
                  <a:lnTo>
                    <a:pt x="5838825" y="1066800"/>
                  </a:lnTo>
                  <a:lnTo>
                    <a:pt x="5676900" y="1038225"/>
                  </a:lnTo>
                  <a:lnTo>
                    <a:pt x="5572125" y="1076325"/>
                  </a:lnTo>
                  <a:lnTo>
                    <a:pt x="5543550" y="1200150"/>
                  </a:lnTo>
                  <a:lnTo>
                    <a:pt x="5324475" y="1304925"/>
                  </a:lnTo>
                  <a:lnTo>
                    <a:pt x="5162550" y="1362075"/>
                  </a:lnTo>
                  <a:lnTo>
                    <a:pt x="4943475" y="1323975"/>
                  </a:lnTo>
                  <a:lnTo>
                    <a:pt x="4743450" y="1304925"/>
                  </a:lnTo>
                  <a:lnTo>
                    <a:pt x="4429125" y="1104900"/>
                  </a:lnTo>
                  <a:lnTo>
                    <a:pt x="4295775" y="1152525"/>
                  </a:lnTo>
                  <a:lnTo>
                    <a:pt x="4191000" y="1190625"/>
                  </a:lnTo>
                  <a:lnTo>
                    <a:pt x="4038600" y="1190625"/>
                  </a:lnTo>
                  <a:lnTo>
                    <a:pt x="3924300" y="1181100"/>
                  </a:lnTo>
                  <a:lnTo>
                    <a:pt x="3867150" y="1104900"/>
                  </a:lnTo>
                  <a:lnTo>
                    <a:pt x="3867150" y="1104900"/>
                  </a:lnTo>
                  <a:lnTo>
                    <a:pt x="3867150" y="1104900"/>
                  </a:lnTo>
                  <a:lnTo>
                    <a:pt x="3819525" y="1038225"/>
                  </a:lnTo>
                  <a:lnTo>
                    <a:pt x="3724275" y="981075"/>
                  </a:lnTo>
                  <a:lnTo>
                    <a:pt x="3505200" y="942975"/>
                  </a:lnTo>
                  <a:lnTo>
                    <a:pt x="3343275" y="876300"/>
                  </a:lnTo>
                  <a:lnTo>
                    <a:pt x="3343275" y="876300"/>
                  </a:lnTo>
                  <a:lnTo>
                    <a:pt x="3114675" y="752475"/>
                  </a:lnTo>
                  <a:lnTo>
                    <a:pt x="3019425" y="704850"/>
                  </a:lnTo>
                  <a:lnTo>
                    <a:pt x="2867025" y="809625"/>
                  </a:lnTo>
                  <a:lnTo>
                    <a:pt x="2733675" y="752475"/>
                  </a:lnTo>
                  <a:lnTo>
                    <a:pt x="2638425" y="657225"/>
                  </a:lnTo>
                  <a:lnTo>
                    <a:pt x="2533650" y="352425"/>
                  </a:lnTo>
                  <a:lnTo>
                    <a:pt x="2390775" y="304800"/>
                  </a:lnTo>
                  <a:lnTo>
                    <a:pt x="2181225" y="323850"/>
                  </a:lnTo>
                  <a:lnTo>
                    <a:pt x="2190750" y="228600"/>
                  </a:lnTo>
                  <a:lnTo>
                    <a:pt x="2047875" y="171450"/>
                  </a:lnTo>
                  <a:lnTo>
                    <a:pt x="1743075" y="323850"/>
                  </a:lnTo>
                  <a:lnTo>
                    <a:pt x="1657350" y="476250"/>
                  </a:lnTo>
                  <a:lnTo>
                    <a:pt x="1457325" y="666750"/>
                  </a:lnTo>
                  <a:lnTo>
                    <a:pt x="1457325" y="666750"/>
                  </a:lnTo>
                  <a:lnTo>
                    <a:pt x="1409700" y="742950"/>
                  </a:lnTo>
                  <a:lnTo>
                    <a:pt x="1276350" y="781050"/>
                  </a:lnTo>
                  <a:lnTo>
                    <a:pt x="1257300" y="876300"/>
                  </a:lnTo>
                  <a:lnTo>
                    <a:pt x="1143000" y="962025"/>
                  </a:lnTo>
                  <a:lnTo>
                    <a:pt x="1009650" y="1066800"/>
                  </a:lnTo>
                  <a:lnTo>
                    <a:pt x="923925" y="1257300"/>
                  </a:lnTo>
                  <a:lnTo>
                    <a:pt x="866775" y="1428750"/>
                  </a:lnTo>
                  <a:lnTo>
                    <a:pt x="685800" y="1609725"/>
                  </a:lnTo>
                  <a:lnTo>
                    <a:pt x="457200" y="1838325"/>
                  </a:lnTo>
                  <a:lnTo>
                    <a:pt x="276225" y="1847850"/>
                  </a:lnTo>
                  <a:lnTo>
                    <a:pt x="247650" y="1857375"/>
                  </a:lnTo>
                  <a:lnTo>
                    <a:pt x="0" y="1866900"/>
                  </a:lnTo>
                  <a:lnTo>
                    <a:pt x="9525" y="19050"/>
                  </a:lnTo>
                  <a:close/>
                </a:path>
              </a:pathLst>
            </a:cu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5"/>
            <p:cNvSpPr>
              <a:spLocks noChangeArrowheads="1"/>
            </p:cNvSpPr>
            <p:nvPr/>
          </p:nvSpPr>
          <p:spPr bwMode="auto">
            <a:xfrm flipH="1">
              <a:off x="3200400" y="457200"/>
              <a:ext cx="1828800" cy="533400"/>
            </a:xfrm>
            <a:prstGeom prst="wedgeRectCallout">
              <a:avLst>
                <a:gd name="adj1" fmla="val 53870"/>
                <a:gd name="adj2" fmla="val 156782"/>
              </a:avLst>
            </a:prstGeom>
            <a:solidFill>
              <a:srgbClr val="FFFF99">
                <a:alpha val="8313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dirty="0"/>
                <a:t>Colonel Westbrook Business Park</a:t>
              </a:r>
            </a:p>
          </p:txBody>
        </p:sp>
        <p:sp>
          <p:nvSpPr>
            <p:cNvPr id="9" name="AutoShape 6"/>
            <p:cNvSpPr>
              <a:spLocks noChangeArrowheads="1"/>
            </p:cNvSpPr>
            <p:nvPr/>
          </p:nvSpPr>
          <p:spPr bwMode="auto">
            <a:xfrm flipH="1">
              <a:off x="7124700" y="5029200"/>
              <a:ext cx="1295400" cy="304800"/>
            </a:xfrm>
            <a:prstGeom prst="wedgeRectCallout">
              <a:avLst>
                <a:gd name="adj1" fmla="val 161551"/>
                <a:gd name="adj2" fmla="val -216086"/>
              </a:avLst>
            </a:prstGeom>
            <a:solidFill>
              <a:srgbClr val="FFFF99">
                <a:alpha val="8313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a:t>Maine Mall</a:t>
              </a:r>
            </a:p>
          </p:txBody>
        </p:sp>
        <p:sp>
          <p:nvSpPr>
            <p:cNvPr id="10" name="AutoShape 7"/>
            <p:cNvSpPr>
              <a:spLocks noChangeArrowheads="1"/>
            </p:cNvSpPr>
            <p:nvPr/>
          </p:nvSpPr>
          <p:spPr bwMode="auto">
            <a:xfrm flipH="1">
              <a:off x="8214634" y="2249147"/>
              <a:ext cx="838200" cy="304800"/>
            </a:xfrm>
            <a:prstGeom prst="wedgeRectCallout">
              <a:avLst>
                <a:gd name="adj1" fmla="val 237751"/>
                <a:gd name="adj2" fmla="val -65989"/>
              </a:avLst>
            </a:prstGeom>
            <a:solidFill>
              <a:srgbClr val="FFFF99">
                <a:alpha val="8313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dirty="0"/>
                <a:t>Jetport</a:t>
              </a:r>
            </a:p>
          </p:txBody>
        </p:sp>
        <p:sp>
          <p:nvSpPr>
            <p:cNvPr id="12" name="AutoShape 6"/>
            <p:cNvSpPr>
              <a:spLocks noChangeArrowheads="1"/>
            </p:cNvSpPr>
            <p:nvPr/>
          </p:nvSpPr>
          <p:spPr bwMode="auto">
            <a:xfrm flipH="1">
              <a:off x="304800" y="3291392"/>
              <a:ext cx="2057400" cy="304800"/>
            </a:xfrm>
            <a:prstGeom prst="wedgeRectCallout">
              <a:avLst>
                <a:gd name="adj1" fmla="val -142075"/>
                <a:gd name="adj2" fmla="val -129836"/>
              </a:avLst>
            </a:prstGeom>
            <a:solidFill>
              <a:srgbClr val="FFFF99">
                <a:alpha val="8313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dirty="0" smtClean="0"/>
                <a:t>Sable Oaks Golf Course</a:t>
              </a:r>
              <a:endParaRPr lang="en-US" sz="1400" b="1" dirty="0"/>
            </a:p>
          </p:txBody>
        </p:sp>
        <p:pic>
          <p:nvPicPr>
            <p:cNvPr id="7" name="Picture 4" descr="long creek watershed area by municipal boundari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24800" y="491780"/>
              <a:ext cx="1143274" cy="15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28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31" y="76200"/>
            <a:ext cx="8229600" cy="1143000"/>
          </a:xfrm>
        </p:spPr>
        <p:txBody>
          <a:bodyPr>
            <a:normAutofit fontScale="90000"/>
          </a:bodyPr>
          <a:lstStyle/>
          <a:p>
            <a:r>
              <a:rPr lang="en-US" dirty="0" smtClean="0"/>
              <a:t>Darling Avenue, South Portland</a:t>
            </a:r>
            <a:br>
              <a:rPr lang="en-US" dirty="0" smtClean="0"/>
            </a:br>
            <a:r>
              <a:rPr lang="en-US" dirty="0" smtClean="0"/>
              <a:t>Conveyance Soil Filter</a:t>
            </a:r>
            <a:endParaRPr lang="en-US" dirty="0"/>
          </a:p>
        </p:txBody>
      </p:sp>
      <p:sp>
        <p:nvSpPr>
          <p:cNvPr id="9" name="Title 1"/>
          <p:cNvSpPr txBox="1">
            <a:spLocks/>
          </p:cNvSpPr>
          <p:nvPr/>
        </p:nvSpPr>
        <p:spPr>
          <a:xfrm>
            <a:off x="381000" y="5715000"/>
            <a:ext cx="1983259" cy="5715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lumMod val="60000"/>
                    <a:lumOff val="40000"/>
                  </a:schemeClr>
                </a:solidFill>
                <a:latin typeface="Century Gothic" pitchFamily="34" charset="0"/>
                <a:ea typeface="+mj-ea"/>
                <a:cs typeface="+mj-cs"/>
              </a:defRPr>
            </a:lvl1pPr>
          </a:lstStyle>
          <a:p>
            <a:pPr algn="l"/>
            <a:r>
              <a:rPr lang="en-US" sz="2000" dirty="0" smtClean="0">
                <a:solidFill>
                  <a:srgbClr val="4F81BD">
                    <a:lumMod val="60000"/>
                    <a:lumOff val="40000"/>
                  </a:srgbClr>
                </a:solidFill>
              </a:rPr>
              <a:t>Before</a:t>
            </a:r>
            <a:endParaRPr lang="en-US" sz="2000" dirty="0">
              <a:solidFill>
                <a:srgbClr val="4F81BD">
                  <a:lumMod val="60000"/>
                  <a:lumOff val="40000"/>
                </a:srgbClr>
              </a:solidFill>
            </a:endParaRPr>
          </a:p>
        </p:txBody>
      </p:sp>
      <p:sp>
        <p:nvSpPr>
          <p:cNvPr id="10" name="Title 1"/>
          <p:cNvSpPr txBox="1">
            <a:spLocks/>
          </p:cNvSpPr>
          <p:nvPr/>
        </p:nvSpPr>
        <p:spPr>
          <a:xfrm>
            <a:off x="4646140" y="5715000"/>
            <a:ext cx="1983259" cy="5715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lumMod val="60000"/>
                    <a:lumOff val="40000"/>
                  </a:schemeClr>
                </a:solidFill>
                <a:latin typeface="Century Gothic" pitchFamily="34" charset="0"/>
                <a:ea typeface="+mj-ea"/>
                <a:cs typeface="+mj-cs"/>
              </a:defRPr>
            </a:lvl1pPr>
          </a:lstStyle>
          <a:p>
            <a:pPr algn="l"/>
            <a:r>
              <a:rPr lang="en-US" sz="2000" dirty="0" smtClean="0">
                <a:solidFill>
                  <a:srgbClr val="4F81BD">
                    <a:lumMod val="60000"/>
                    <a:lumOff val="40000"/>
                  </a:srgbClr>
                </a:solidFill>
              </a:rPr>
              <a:t>After</a:t>
            </a:r>
            <a:endParaRPr lang="en-US" sz="2000" dirty="0">
              <a:solidFill>
                <a:srgbClr val="4F81BD">
                  <a:lumMod val="60000"/>
                  <a:lumOff val="40000"/>
                </a:srgb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5904" b="20803"/>
          <a:stretch/>
        </p:blipFill>
        <p:spPr>
          <a:xfrm>
            <a:off x="453304" y="1689241"/>
            <a:ext cx="3735860" cy="4101959"/>
          </a:xfrm>
          <a:prstGeom prst="rect">
            <a:avLst/>
          </a:prstGeom>
          <a:ln w="28575">
            <a:solidFill>
              <a:schemeClr val="bg1"/>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8037" b="10655"/>
          <a:stretch/>
        </p:blipFill>
        <p:spPr>
          <a:xfrm>
            <a:off x="4734499" y="1681896"/>
            <a:ext cx="3799901" cy="4109304"/>
          </a:xfrm>
          <a:prstGeom prst="rect">
            <a:avLst/>
          </a:prstGeom>
          <a:ln w="28575">
            <a:solidFill>
              <a:schemeClr val="bg1"/>
            </a:solidFill>
          </a:ln>
        </p:spPr>
      </p:pic>
    </p:spTree>
    <p:extLst>
      <p:ext uri="{BB962C8B-B14F-4D97-AF65-F5344CB8AC3E}">
        <p14:creationId xmlns:p14="http://schemas.microsoft.com/office/powerpoint/2010/main" val="128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31" y="0"/>
            <a:ext cx="8229600" cy="1143000"/>
          </a:xfrm>
        </p:spPr>
        <p:txBody>
          <a:bodyPr>
            <a:normAutofit/>
          </a:bodyPr>
          <a:lstStyle/>
          <a:p>
            <a:r>
              <a:rPr lang="en-US" dirty="0" err="1" smtClean="0"/>
              <a:t>Blanchette</a:t>
            </a:r>
            <a:r>
              <a:rPr lang="en-US" dirty="0" smtClean="0"/>
              <a:t> Brook, Westbrook</a:t>
            </a:r>
            <a:endParaRPr lang="en-US" dirty="0"/>
          </a:p>
        </p:txBody>
      </p:sp>
      <p:pic>
        <p:nvPicPr>
          <p:cNvPr id="6" name="Picture 2" descr="C:\Documents and Settings\Tim Bennett\Desktop\LC 10Jun08 Presentation\Photos\Zach's Floodplain restoration bef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23" y="1676400"/>
            <a:ext cx="467197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M:\PICTURES\Long_Creek\Col West in-stream\9-22-11 Planting\092211_0919[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0668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86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31" y="76200"/>
            <a:ext cx="8229600" cy="895350"/>
          </a:xfrm>
        </p:spPr>
        <p:txBody>
          <a:bodyPr>
            <a:normAutofit/>
          </a:bodyPr>
          <a:lstStyle/>
          <a:p>
            <a:r>
              <a:rPr lang="en-US" dirty="0" err="1" smtClean="0"/>
              <a:t>Blanchette</a:t>
            </a:r>
            <a:r>
              <a:rPr lang="en-US" dirty="0" smtClean="0"/>
              <a:t> Brook, Westbrook</a:t>
            </a:r>
            <a:endParaRPr lang="en-US" dirty="0"/>
          </a:p>
        </p:txBody>
      </p:sp>
      <p:pic>
        <p:nvPicPr>
          <p:cNvPr id="3" name="Root wad step results (1) - 9-16-11 - wide vie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971550"/>
            <a:ext cx="6705600" cy="5029200"/>
          </a:xfrm>
          <a:prstGeom prst="rect">
            <a:avLst/>
          </a:prstGeom>
        </p:spPr>
      </p:pic>
    </p:spTree>
    <p:extLst>
      <p:ext uri="{BB962C8B-B14F-4D97-AF65-F5344CB8AC3E}">
        <p14:creationId xmlns:p14="http://schemas.microsoft.com/office/powerpoint/2010/main" val="145875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482" y="0"/>
            <a:ext cx="9144000" cy="914400"/>
          </a:xfrm>
          <a:noFill/>
        </p:spPr>
        <p:txBody>
          <a:bodyPr/>
          <a:lstStyle/>
          <a:p>
            <a:pPr eaLnBrk="1" hangingPunct="1"/>
            <a:r>
              <a:rPr lang="en-US" dirty="0" smtClean="0"/>
              <a:t>Ongoing Challenges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151" r="12461" b="23905"/>
          <a:stretch/>
        </p:blipFill>
        <p:spPr>
          <a:xfrm>
            <a:off x="489181" y="914400"/>
            <a:ext cx="8273819" cy="460375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459" t="8954" r="22744" b="23642"/>
          <a:stretch/>
        </p:blipFill>
        <p:spPr>
          <a:xfrm>
            <a:off x="466769" y="914401"/>
            <a:ext cx="3611171" cy="460375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459" t="8954" r="22744" b="23642"/>
          <a:stretch/>
        </p:blipFill>
        <p:spPr>
          <a:xfrm>
            <a:off x="457200" y="914400"/>
            <a:ext cx="3611171" cy="4603756"/>
          </a:xfrm>
          <a:prstGeom prst="rect">
            <a:avLst/>
          </a:prstGeom>
        </p:spPr>
      </p:pic>
      <p:sp>
        <p:nvSpPr>
          <p:cNvPr id="7" name="TextBox 6"/>
          <p:cNvSpPr txBox="1"/>
          <p:nvPr/>
        </p:nvSpPr>
        <p:spPr>
          <a:xfrm>
            <a:off x="457200" y="5562600"/>
            <a:ext cx="8305800" cy="430887"/>
          </a:xfrm>
          <a:prstGeom prst="rect">
            <a:avLst/>
          </a:prstGeom>
          <a:noFill/>
        </p:spPr>
        <p:txBody>
          <a:bodyPr wrap="square" rtlCol="0">
            <a:spAutoFit/>
          </a:bodyPr>
          <a:lstStyle/>
          <a:p>
            <a:r>
              <a:rPr lang="en-US" sz="2200" dirty="0" smtClean="0">
                <a:solidFill>
                  <a:schemeClr val="bg1"/>
                </a:solidFill>
                <a:latin typeface="Calibri" pitchFamily="34" charset="0"/>
                <a:cs typeface="Calibri" pitchFamily="34" charset="0"/>
              </a:rPr>
              <a:t>Stay tuned, more changes expected as the conversations continue…</a:t>
            </a:r>
            <a:endParaRPr lang="en-US" sz="2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36105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darling_summer"/>
          <p:cNvPicPr>
            <a:picLocks noChangeAspect="1" noChangeArrowheads="1"/>
          </p:cNvPicPr>
          <p:nvPr/>
        </p:nvPicPr>
        <p:blipFill>
          <a:blip r:embed="rId3">
            <a:extLst>
              <a:ext uri="{28A0092B-C50C-407E-A947-70E740481C1C}">
                <a14:useLocalDpi xmlns:a14="http://schemas.microsoft.com/office/drawing/2010/main" val="0"/>
              </a:ext>
            </a:extLst>
          </a:blip>
          <a:srcRect l="7817" t="5205" b="5908"/>
          <a:stretch>
            <a:fillRect/>
          </a:stretch>
        </p:blipFill>
        <p:spPr bwMode="auto">
          <a:xfrm>
            <a:off x="1013338" y="990600"/>
            <a:ext cx="7216262"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4815" y="0"/>
            <a:ext cx="8229600" cy="1143000"/>
          </a:xfrm>
        </p:spPr>
        <p:txBody>
          <a:bodyPr/>
          <a:lstStyle/>
          <a:p>
            <a:r>
              <a:rPr lang="en-US" dirty="0" smtClean="0"/>
              <a:t>Summer</a:t>
            </a:r>
            <a:endParaRPr lang="en-US" dirty="0"/>
          </a:p>
        </p:txBody>
      </p:sp>
    </p:spTree>
    <p:extLst>
      <p:ext uri="{BB962C8B-B14F-4D97-AF65-F5344CB8AC3E}">
        <p14:creationId xmlns:p14="http://schemas.microsoft.com/office/powerpoint/2010/main" val="10088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824163" y="-227013"/>
            <a:ext cx="3560762" cy="1152526"/>
          </a:xfrm>
        </p:spPr>
        <p:txBody>
          <a:bodyPr/>
          <a:lstStyle/>
          <a:p>
            <a:pPr algn="ctr" eaLnBrk="1" hangingPunct="1"/>
            <a:r>
              <a:rPr lang="en-US" sz="6000" dirty="0" smtClean="0"/>
              <a:t>Winter</a:t>
            </a:r>
          </a:p>
        </p:txBody>
      </p:sp>
      <p:pic>
        <p:nvPicPr>
          <p:cNvPr id="23555" name="Picture 7" descr="darling_w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922338"/>
            <a:ext cx="7475537" cy="516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8" r="11910"/>
          <a:stretch/>
        </p:blipFill>
        <p:spPr bwMode="auto">
          <a:xfrm>
            <a:off x="0" y="-188899"/>
            <a:ext cx="9144000" cy="644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8606118" y="52578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45854"/>
            <a:ext cx="4043082" cy="677108"/>
          </a:xfrm>
          <a:prstGeom prst="rect">
            <a:avLst/>
          </a:prstGeom>
          <a:solidFill>
            <a:schemeClr val="bg1"/>
          </a:solidFill>
        </p:spPr>
        <p:txBody>
          <a:bodyPr wrap="square" rtlCol="0">
            <a:spAutoFit/>
          </a:bodyPr>
          <a:lstStyle/>
          <a:p>
            <a:pPr algn="ctr"/>
            <a:endParaRPr lang="en-US" sz="300" b="1" dirty="0" smtClean="0"/>
          </a:p>
          <a:p>
            <a:pPr algn="ctr"/>
            <a:r>
              <a:rPr lang="en-US" sz="3200" b="1" dirty="0" smtClean="0"/>
              <a:t>Flow Monitoring sites</a:t>
            </a:r>
            <a:endParaRPr lang="en-US" sz="3200" dirty="0" smtClean="0"/>
          </a:p>
          <a:p>
            <a:endParaRPr lang="en-US" sz="300" dirty="0" smtClean="0"/>
          </a:p>
        </p:txBody>
      </p:sp>
      <p:sp>
        <p:nvSpPr>
          <p:cNvPr id="16" name="Oval 15"/>
          <p:cNvSpPr/>
          <p:nvPr/>
        </p:nvSpPr>
        <p:spPr>
          <a:xfrm>
            <a:off x="8068236" y="45720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134446" y="4136834"/>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50264" y="36195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69069" y="169063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324600" y="19812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88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8" r="11910"/>
          <a:stretch/>
        </p:blipFill>
        <p:spPr bwMode="auto">
          <a:xfrm>
            <a:off x="0" y="-188899"/>
            <a:ext cx="9144000" cy="644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8606118" y="52578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32183" y="1676400"/>
            <a:ext cx="591698" cy="59169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75796" y="-122753"/>
            <a:ext cx="4419600" cy="1354217"/>
          </a:xfrm>
          <a:prstGeom prst="rect">
            <a:avLst/>
          </a:prstGeom>
          <a:solidFill>
            <a:schemeClr val="bg1"/>
          </a:solidFill>
        </p:spPr>
        <p:txBody>
          <a:bodyPr wrap="square" rtlCol="0">
            <a:spAutoFit/>
          </a:bodyPr>
          <a:lstStyle/>
          <a:p>
            <a:pPr algn="ctr"/>
            <a:endParaRPr lang="en-US" sz="600" b="1" dirty="0" smtClean="0"/>
          </a:p>
          <a:p>
            <a:pPr algn="ctr"/>
            <a:r>
              <a:rPr lang="en-US" sz="3200" b="1" dirty="0" err="1" smtClean="0"/>
              <a:t>Sondes</a:t>
            </a:r>
            <a:r>
              <a:rPr lang="en-US" sz="3200" b="1" dirty="0" smtClean="0"/>
              <a:t> Monitoring sites</a:t>
            </a:r>
          </a:p>
          <a:p>
            <a:pPr algn="ctr"/>
            <a:r>
              <a:rPr lang="en-US" sz="3200" dirty="0" smtClean="0"/>
              <a:t>permanent  &amp;  rotating</a:t>
            </a:r>
          </a:p>
          <a:p>
            <a:endParaRPr lang="en-US" sz="900" dirty="0" smtClean="0"/>
          </a:p>
        </p:txBody>
      </p:sp>
      <p:sp>
        <p:nvSpPr>
          <p:cNvPr id="13" name="Oval 12"/>
          <p:cNvSpPr/>
          <p:nvPr/>
        </p:nvSpPr>
        <p:spPr>
          <a:xfrm>
            <a:off x="7296434" y="521303"/>
            <a:ext cx="1592396" cy="58376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30952" y="469464"/>
            <a:ext cx="2103247" cy="6686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068236" y="45720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123429" y="411480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50264" y="361950"/>
            <a:ext cx="537882"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293898" y="1972249"/>
            <a:ext cx="591698" cy="59169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716117" y="965124"/>
            <a:ext cx="591698" cy="59169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16966" y="5543550"/>
            <a:ext cx="591698" cy="59169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25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8418" y="818445"/>
            <a:ext cx="4446512" cy="276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76200"/>
            <a:ext cx="8229600" cy="894645"/>
          </a:xfrm>
        </p:spPr>
        <p:txBody>
          <a:bodyPr>
            <a:normAutofit/>
          </a:bodyPr>
          <a:lstStyle/>
          <a:p>
            <a:r>
              <a:rPr lang="en-US" dirty="0" smtClean="0"/>
              <a:t>Dissolved Oxygen: Main Stem</a:t>
            </a:r>
            <a:endParaRPr lang="en-US" dirty="0"/>
          </a:p>
        </p:txBody>
      </p:sp>
      <p:sp>
        <p:nvSpPr>
          <p:cNvPr id="83" name="Rectangle 82"/>
          <p:cNvSpPr/>
          <p:nvPr/>
        </p:nvSpPr>
        <p:spPr>
          <a:xfrm>
            <a:off x="2277439" y="3485445"/>
            <a:ext cx="4428161" cy="276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b="3354"/>
          <a:stretch/>
        </p:blipFill>
        <p:spPr bwMode="auto">
          <a:xfrm>
            <a:off x="2391508" y="3721081"/>
            <a:ext cx="4161697" cy="2342444"/>
          </a:xfrm>
          <a:prstGeom prst="rect">
            <a:avLst/>
          </a:prstGeom>
          <a:solidFill>
            <a:schemeClr val="bg1"/>
          </a:solidFill>
          <a:ln>
            <a:noFill/>
          </a:ln>
          <a:effectLst/>
        </p:spPr>
      </p:pic>
      <p:sp>
        <p:nvSpPr>
          <p:cNvPr id="12" name="TextBox 11"/>
          <p:cNvSpPr txBox="1"/>
          <p:nvPr/>
        </p:nvSpPr>
        <p:spPr>
          <a:xfrm>
            <a:off x="2391508" y="3664636"/>
            <a:ext cx="4161697" cy="369332"/>
          </a:xfrm>
          <a:prstGeom prst="rect">
            <a:avLst/>
          </a:prstGeom>
          <a:solidFill>
            <a:schemeClr val="bg1"/>
          </a:solidFill>
          <a:ln>
            <a:noFill/>
          </a:ln>
        </p:spPr>
        <p:txBody>
          <a:bodyPr wrap="square" rtlCol="0">
            <a:spAutoFit/>
          </a:bodyPr>
          <a:lstStyle/>
          <a:p>
            <a:pPr algn="ctr"/>
            <a:r>
              <a:rPr lang="en-US" dirty="0" smtClean="0"/>
              <a:t>SITE 02 – Lower Main Stem</a:t>
            </a:r>
            <a:endParaRPr lang="en-US" dirty="0"/>
          </a:p>
        </p:txBody>
      </p:sp>
      <p:sp>
        <p:nvSpPr>
          <p:cNvPr id="38" name="TextBox 37"/>
          <p:cNvSpPr txBox="1"/>
          <p:nvPr/>
        </p:nvSpPr>
        <p:spPr>
          <a:xfrm>
            <a:off x="2543908" y="5623637"/>
            <a:ext cx="521297" cy="307777"/>
          </a:xfrm>
          <a:prstGeom prst="rect">
            <a:avLst/>
          </a:prstGeom>
          <a:noFill/>
        </p:spPr>
        <p:txBody>
          <a:bodyPr wrap="none" rtlCol="0">
            <a:spAutoFit/>
          </a:bodyPr>
          <a:lstStyle/>
          <a:p>
            <a:r>
              <a:rPr lang="en-US" sz="1400" dirty="0" smtClean="0"/>
              <a:t>June</a:t>
            </a:r>
            <a:endParaRPr lang="en-US" sz="1400" dirty="0"/>
          </a:p>
        </p:txBody>
      </p:sp>
      <p:sp>
        <p:nvSpPr>
          <p:cNvPr id="39" name="TextBox 38"/>
          <p:cNvSpPr txBox="1"/>
          <p:nvPr/>
        </p:nvSpPr>
        <p:spPr>
          <a:xfrm>
            <a:off x="2718988" y="4427737"/>
            <a:ext cx="692434" cy="307777"/>
          </a:xfrm>
          <a:prstGeom prst="rect">
            <a:avLst/>
          </a:prstGeom>
          <a:noFill/>
        </p:spPr>
        <p:txBody>
          <a:bodyPr wrap="none" rtlCol="0">
            <a:spAutoFit/>
          </a:bodyPr>
          <a:lstStyle/>
          <a:p>
            <a:r>
              <a:rPr lang="en-US" sz="1400" dirty="0" smtClean="0"/>
              <a:t>August</a:t>
            </a:r>
            <a:endParaRPr lang="en-US" sz="1400" dirty="0"/>
          </a:p>
        </p:txBody>
      </p:sp>
      <p:sp>
        <p:nvSpPr>
          <p:cNvPr id="40" name="TextBox 39"/>
          <p:cNvSpPr txBox="1"/>
          <p:nvPr/>
        </p:nvSpPr>
        <p:spPr>
          <a:xfrm>
            <a:off x="3411422" y="5623636"/>
            <a:ext cx="779252" cy="307777"/>
          </a:xfrm>
          <a:prstGeom prst="rect">
            <a:avLst/>
          </a:prstGeom>
          <a:noFill/>
        </p:spPr>
        <p:txBody>
          <a:bodyPr wrap="none" rtlCol="0">
            <a:spAutoFit/>
          </a:bodyPr>
          <a:lstStyle/>
          <a:p>
            <a:r>
              <a:rPr lang="en-US" sz="1400" dirty="0" smtClean="0"/>
              <a:t>October</a:t>
            </a:r>
            <a:endParaRPr lang="en-US" sz="1400" dirty="0"/>
          </a:p>
        </p:txBody>
      </p:sp>
      <p:sp>
        <p:nvSpPr>
          <p:cNvPr id="41" name="TextBox 40"/>
          <p:cNvSpPr txBox="1"/>
          <p:nvPr/>
        </p:nvSpPr>
        <p:spPr>
          <a:xfrm>
            <a:off x="4983548" y="4889402"/>
            <a:ext cx="836960" cy="307777"/>
          </a:xfrm>
          <a:prstGeom prst="rect">
            <a:avLst/>
          </a:prstGeom>
          <a:noFill/>
        </p:spPr>
        <p:txBody>
          <a:bodyPr wrap="none" rtlCol="0">
            <a:spAutoFit/>
          </a:bodyPr>
          <a:lstStyle/>
          <a:p>
            <a:r>
              <a:rPr lang="en-US" sz="1400" dirty="0" smtClean="0"/>
              <a:t>February</a:t>
            </a:r>
            <a:endParaRPr lang="en-US" sz="1400" dirty="0"/>
          </a:p>
        </p:txBody>
      </p:sp>
      <p:sp>
        <p:nvSpPr>
          <p:cNvPr id="42" name="TextBox 41"/>
          <p:cNvSpPr txBox="1"/>
          <p:nvPr/>
        </p:nvSpPr>
        <p:spPr>
          <a:xfrm>
            <a:off x="6061211" y="4099103"/>
            <a:ext cx="521297" cy="307777"/>
          </a:xfrm>
          <a:prstGeom prst="rect">
            <a:avLst/>
          </a:prstGeom>
          <a:noFill/>
        </p:spPr>
        <p:txBody>
          <a:bodyPr wrap="none" rtlCol="0">
            <a:spAutoFit/>
          </a:bodyPr>
          <a:lstStyle/>
          <a:p>
            <a:r>
              <a:rPr lang="en-US" sz="1400" dirty="0" smtClean="0"/>
              <a:t>June</a:t>
            </a:r>
            <a:endParaRPr lang="en-US" sz="1400" dirty="0"/>
          </a:p>
        </p:txBody>
      </p:sp>
      <p:sp>
        <p:nvSpPr>
          <p:cNvPr id="43" name="TextBox 42"/>
          <p:cNvSpPr txBox="1"/>
          <p:nvPr/>
        </p:nvSpPr>
        <p:spPr>
          <a:xfrm>
            <a:off x="4010110" y="4864080"/>
            <a:ext cx="939681" cy="307777"/>
          </a:xfrm>
          <a:prstGeom prst="rect">
            <a:avLst/>
          </a:prstGeom>
          <a:noFill/>
        </p:spPr>
        <p:txBody>
          <a:bodyPr wrap="none" rtlCol="0">
            <a:spAutoFit/>
          </a:bodyPr>
          <a:lstStyle/>
          <a:p>
            <a:r>
              <a:rPr lang="en-US" sz="1400" dirty="0" smtClean="0"/>
              <a:t>December</a:t>
            </a:r>
            <a:endParaRPr lang="en-US" sz="1400" dirty="0"/>
          </a:p>
        </p:txBody>
      </p:sp>
      <p:cxnSp>
        <p:nvCxnSpPr>
          <p:cNvPr id="44" name="Straight Arrow Connector 43"/>
          <p:cNvCxnSpPr/>
          <p:nvPr/>
        </p:nvCxnSpPr>
        <p:spPr>
          <a:xfrm flipV="1">
            <a:off x="2718988" y="5060183"/>
            <a:ext cx="1" cy="5634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p:nvPr/>
        </p:nvCxnSpPr>
        <p:spPr>
          <a:xfrm flipV="1">
            <a:off x="3763108" y="5168880"/>
            <a:ext cx="1" cy="5634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5363309" y="4483082"/>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6430108" y="4373880"/>
            <a:ext cx="0" cy="3715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flipV="1">
            <a:off x="4479951" y="4559280"/>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39" idx="2"/>
          </p:cNvCxnSpPr>
          <p:nvPr/>
        </p:nvCxnSpPr>
        <p:spPr>
          <a:xfrm>
            <a:off x="3065205" y="4735514"/>
            <a:ext cx="0" cy="3246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a:off x="2563888" y="5321280"/>
            <a:ext cx="4018620" cy="1489"/>
          </a:xfrm>
          <a:prstGeom prst="line">
            <a:avLst/>
          </a:prstGeom>
        </p:spPr>
        <p:style>
          <a:lnRef idx="2">
            <a:schemeClr val="accent2"/>
          </a:lnRef>
          <a:fillRef idx="0">
            <a:schemeClr val="accent2"/>
          </a:fillRef>
          <a:effectRef idx="1">
            <a:schemeClr val="accent2"/>
          </a:effectRef>
          <a:fontRef idx="minor">
            <a:schemeClr val="tx1"/>
          </a:fontRef>
        </p:style>
      </p:cxnSp>
      <p:pic>
        <p:nvPicPr>
          <p:cNvPr id="1029" name="Picture 5"/>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b="5525"/>
          <a:stretch/>
        </p:blipFill>
        <p:spPr bwMode="auto">
          <a:xfrm>
            <a:off x="2376549" y="1018736"/>
            <a:ext cx="4161697" cy="24102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376549" y="990600"/>
            <a:ext cx="4161697" cy="369332"/>
          </a:xfrm>
          <a:prstGeom prst="rect">
            <a:avLst/>
          </a:prstGeom>
          <a:solidFill>
            <a:schemeClr val="bg1"/>
          </a:solidFill>
          <a:ln>
            <a:noFill/>
          </a:ln>
        </p:spPr>
        <p:txBody>
          <a:bodyPr wrap="square" rtlCol="0">
            <a:spAutoFit/>
          </a:bodyPr>
          <a:lstStyle/>
          <a:p>
            <a:pPr algn="ctr"/>
            <a:r>
              <a:rPr lang="en-US" dirty="0" smtClean="0"/>
              <a:t>SITE 07 – Upper Main Stem</a:t>
            </a:r>
            <a:endParaRPr lang="en-US" dirty="0"/>
          </a:p>
        </p:txBody>
      </p:sp>
      <p:sp>
        <p:nvSpPr>
          <p:cNvPr id="50" name="TextBox 49"/>
          <p:cNvSpPr txBox="1"/>
          <p:nvPr/>
        </p:nvSpPr>
        <p:spPr>
          <a:xfrm>
            <a:off x="2605149" y="1380787"/>
            <a:ext cx="521297" cy="307777"/>
          </a:xfrm>
          <a:prstGeom prst="rect">
            <a:avLst/>
          </a:prstGeom>
          <a:noFill/>
        </p:spPr>
        <p:txBody>
          <a:bodyPr wrap="none" rtlCol="0">
            <a:spAutoFit/>
          </a:bodyPr>
          <a:lstStyle/>
          <a:p>
            <a:r>
              <a:rPr lang="en-US" sz="1400" dirty="0" smtClean="0"/>
              <a:t>June</a:t>
            </a:r>
            <a:endParaRPr lang="en-US" sz="1400" dirty="0"/>
          </a:p>
        </p:txBody>
      </p:sp>
      <p:sp>
        <p:nvSpPr>
          <p:cNvPr id="51" name="TextBox 50"/>
          <p:cNvSpPr txBox="1"/>
          <p:nvPr/>
        </p:nvSpPr>
        <p:spPr>
          <a:xfrm>
            <a:off x="2950626" y="1721208"/>
            <a:ext cx="692434" cy="307777"/>
          </a:xfrm>
          <a:prstGeom prst="rect">
            <a:avLst/>
          </a:prstGeom>
          <a:noFill/>
        </p:spPr>
        <p:txBody>
          <a:bodyPr wrap="none" rtlCol="0">
            <a:spAutoFit/>
          </a:bodyPr>
          <a:lstStyle/>
          <a:p>
            <a:r>
              <a:rPr lang="en-US" sz="1400" dirty="0" smtClean="0"/>
              <a:t>August</a:t>
            </a:r>
            <a:endParaRPr lang="en-US" sz="1400" dirty="0"/>
          </a:p>
        </p:txBody>
      </p:sp>
      <p:sp>
        <p:nvSpPr>
          <p:cNvPr id="52" name="TextBox 51"/>
          <p:cNvSpPr txBox="1"/>
          <p:nvPr/>
        </p:nvSpPr>
        <p:spPr>
          <a:xfrm>
            <a:off x="3472663" y="2966379"/>
            <a:ext cx="779252" cy="307777"/>
          </a:xfrm>
          <a:prstGeom prst="rect">
            <a:avLst/>
          </a:prstGeom>
          <a:noFill/>
        </p:spPr>
        <p:txBody>
          <a:bodyPr wrap="none" rtlCol="0">
            <a:spAutoFit/>
          </a:bodyPr>
          <a:lstStyle/>
          <a:p>
            <a:r>
              <a:rPr lang="en-US" sz="1400" dirty="0" smtClean="0"/>
              <a:t>October</a:t>
            </a:r>
            <a:endParaRPr lang="en-US" sz="1400" dirty="0"/>
          </a:p>
        </p:txBody>
      </p:sp>
      <p:sp>
        <p:nvSpPr>
          <p:cNvPr id="54" name="TextBox 53"/>
          <p:cNvSpPr txBox="1"/>
          <p:nvPr/>
        </p:nvSpPr>
        <p:spPr>
          <a:xfrm>
            <a:off x="6016949" y="1474867"/>
            <a:ext cx="521297" cy="307777"/>
          </a:xfrm>
          <a:prstGeom prst="rect">
            <a:avLst/>
          </a:prstGeom>
          <a:noFill/>
        </p:spPr>
        <p:txBody>
          <a:bodyPr wrap="none" rtlCol="0">
            <a:spAutoFit/>
          </a:bodyPr>
          <a:lstStyle/>
          <a:p>
            <a:r>
              <a:rPr lang="en-US" sz="1400" dirty="0" smtClean="0"/>
              <a:t>June</a:t>
            </a:r>
            <a:endParaRPr lang="en-US" sz="1400" dirty="0"/>
          </a:p>
        </p:txBody>
      </p:sp>
      <p:sp>
        <p:nvSpPr>
          <p:cNvPr id="55" name="TextBox 54"/>
          <p:cNvSpPr txBox="1"/>
          <p:nvPr/>
        </p:nvSpPr>
        <p:spPr>
          <a:xfrm>
            <a:off x="3995151" y="2133600"/>
            <a:ext cx="939681" cy="307777"/>
          </a:xfrm>
          <a:prstGeom prst="rect">
            <a:avLst/>
          </a:prstGeom>
          <a:noFill/>
        </p:spPr>
        <p:txBody>
          <a:bodyPr wrap="none" rtlCol="0">
            <a:spAutoFit/>
          </a:bodyPr>
          <a:lstStyle/>
          <a:p>
            <a:r>
              <a:rPr lang="en-US" sz="1400" dirty="0" smtClean="0"/>
              <a:t>December</a:t>
            </a:r>
            <a:endParaRPr lang="en-US" sz="1400" dirty="0"/>
          </a:p>
        </p:txBody>
      </p:sp>
      <p:cxnSp>
        <p:nvCxnSpPr>
          <p:cNvPr id="56" name="Straight Arrow Connector 55"/>
          <p:cNvCxnSpPr/>
          <p:nvPr/>
        </p:nvCxnSpPr>
        <p:spPr>
          <a:xfrm>
            <a:off x="2810839" y="1676400"/>
            <a:ext cx="0" cy="4877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Straight Arrow Connector 56"/>
          <p:cNvCxnSpPr/>
          <p:nvPr/>
        </p:nvCxnSpPr>
        <p:spPr>
          <a:xfrm flipV="1">
            <a:off x="3748149" y="2511623"/>
            <a:ext cx="1" cy="5634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flipV="1">
            <a:off x="5348350" y="1825825"/>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9" name="Straight Arrow Connector 58"/>
          <p:cNvCxnSpPr/>
          <p:nvPr/>
        </p:nvCxnSpPr>
        <p:spPr>
          <a:xfrm>
            <a:off x="6360687" y="1770480"/>
            <a:ext cx="0" cy="4533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0" name="Straight Arrow Connector 59"/>
          <p:cNvCxnSpPr/>
          <p:nvPr/>
        </p:nvCxnSpPr>
        <p:spPr>
          <a:xfrm flipV="1">
            <a:off x="4441548" y="1770480"/>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 name="Straight Arrow Connector 60"/>
          <p:cNvCxnSpPr>
            <a:stCxn id="51" idx="2"/>
          </p:cNvCxnSpPr>
          <p:nvPr/>
        </p:nvCxnSpPr>
        <p:spPr>
          <a:xfrm>
            <a:off x="3296843" y="2028985"/>
            <a:ext cx="0" cy="3246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2605149" y="2392680"/>
            <a:ext cx="3933097" cy="0"/>
          </a:xfrm>
          <a:prstGeom prst="line">
            <a:avLst/>
          </a:prstGeom>
        </p:spPr>
        <p:style>
          <a:lnRef idx="2">
            <a:schemeClr val="accent2"/>
          </a:lnRef>
          <a:fillRef idx="0">
            <a:schemeClr val="accent2"/>
          </a:fillRef>
          <a:effectRef idx="1">
            <a:schemeClr val="accent2"/>
          </a:effectRef>
          <a:fontRef idx="minor">
            <a:schemeClr val="tx1"/>
          </a:fontRef>
        </p:style>
      </p:cxnSp>
      <p:sp>
        <p:nvSpPr>
          <p:cNvPr id="53" name="TextBox 52"/>
          <p:cNvSpPr txBox="1"/>
          <p:nvPr/>
        </p:nvSpPr>
        <p:spPr>
          <a:xfrm>
            <a:off x="4968589" y="2130623"/>
            <a:ext cx="836960" cy="307777"/>
          </a:xfrm>
          <a:prstGeom prst="rect">
            <a:avLst/>
          </a:prstGeom>
          <a:noFill/>
        </p:spPr>
        <p:txBody>
          <a:bodyPr wrap="none" rtlCol="0">
            <a:spAutoFit/>
          </a:bodyPr>
          <a:lstStyle/>
          <a:p>
            <a:r>
              <a:rPr lang="en-US" sz="1400" dirty="0" smtClean="0"/>
              <a:t>February</a:t>
            </a:r>
            <a:endParaRPr lang="en-US" sz="1400" dirty="0"/>
          </a:p>
        </p:txBody>
      </p:sp>
    </p:spTree>
    <p:extLst>
      <p:ext uri="{BB962C8B-B14F-4D97-AF65-F5344CB8AC3E}">
        <p14:creationId xmlns:p14="http://schemas.microsoft.com/office/powerpoint/2010/main" val="12205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4111" y="-43934"/>
            <a:ext cx="9144000" cy="1143000"/>
          </a:xfrm>
        </p:spPr>
        <p:txBody>
          <a:bodyPr>
            <a:normAutofit/>
          </a:bodyPr>
          <a:lstStyle/>
          <a:p>
            <a:r>
              <a:rPr lang="en-US" dirty="0" smtClean="0"/>
              <a:t>Dissolved Oxygen: North Branch</a:t>
            </a:r>
            <a:endParaRPr lang="en-US" dirty="0"/>
          </a:p>
        </p:txBody>
      </p:sp>
      <p:sp>
        <p:nvSpPr>
          <p:cNvPr id="15" name="Rectangle 14"/>
          <p:cNvSpPr/>
          <p:nvPr/>
        </p:nvSpPr>
        <p:spPr>
          <a:xfrm>
            <a:off x="685800" y="609600"/>
            <a:ext cx="7696200"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b="6764"/>
          <a:stretch/>
        </p:blipFill>
        <p:spPr bwMode="auto">
          <a:xfrm>
            <a:off x="833139" y="1371601"/>
            <a:ext cx="7472661" cy="4191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33139" y="1371601"/>
            <a:ext cx="7472661" cy="369332"/>
          </a:xfrm>
          <a:prstGeom prst="rect">
            <a:avLst/>
          </a:prstGeom>
          <a:solidFill>
            <a:schemeClr val="bg1"/>
          </a:solidFill>
          <a:ln>
            <a:noFill/>
          </a:ln>
        </p:spPr>
        <p:txBody>
          <a:bodyPr wrap="square" rtlCol="0">
            <a:spAutoFit/>
          </a:bodyPr>
          <a:lstStyle/>
          <a:p>
            <a:pPr algn="ctr"/>
            <a:r>
              <a:rPr lang="en-US" dirty="0" smtClean="0"/>
              <a:t>SITE 03 – North Branch</a:t>
            </a:r>
          </a:p>
        </p:txBody>
      </p:sp>
      <p:sp>
        <p:nvSpPr>
          <p:cNvPr id="62" name="TextBox 61"/>
          <p:cNvSpPr txBox="1"/>
          <p:nvPr/>
        </p:nvSpPr>
        <p:spPr>
          <a:xfrm>
            <a:off x="1282963" y="4830780"/>
            <a:ext cx="521297" cy="307777"/>
          </a:xfrm>
          <a:prstGeom prst="rect">
            <a:avLst/>
          </a:prstGeom>
          <a:noFill/>
        </p:spPr>
        <p:txBody>
          <a:bodyPr wrap="none" rtlCol="0">
            <a:spAutoFit/>
          </a:bodyPr>
          <a:lstStyle/>
          <a:p>
            <a:r>
              <a:rPr lang="en-US" sz="1400" dirty="0" smtClean="0"/>
              <a:t>June</a:t>
            </a:r>
            <a:endParaRPr lang="en-US" sz="1400" dirty="0"/>
          </a:p>
        </p:txBody>
      </p:sp>
      <p:sp>
        <p:nvSpPr>
          <p:cNvPr id="63" name="TextBox 62"/>
          <p:cNvSpPr txBox="1"/>
          <p:nvPr/>
        </p:nvSpPr>
        <p:spPr>
          <a:xfrm>
            <a:off x="1981200" y="2514600"/>
            <a:ext cx="692434" cy="307777"/>
          </a:xfrm>
          <a:prstGeom prst="rect">
            <a:avLst/>
          </a:prstGeom>
          <a:noFill/>
        </p:spPr>
        <p:txBody>
          <a:bodyPr wrap="none" rtlCol="0">
            <a:spAutoFit/>
          </a:bodyPr>
          <a:lstStyle/>
          <a:p>
            <a:r>
              <a:rPr lang="en-US" sz="1400" dirty="0" smtClean="0"/>
              <a:t>August</a:t>
            </a:r>
            <a:endParaRPr lang="en-US" sz="1400" dirty="0"/>
          </a:p>
        </p:txBody>
      </p:sp>
      <p:sp>
        <p:nvSpPr>
          <p:cNvPr id="64" name="TextBox 63"/>
          <p:cNvSpPr txBox="1"/>
          <p:nvPr/>
        </p:nvSpPr>
        <p:spPr>
          <a:xfrm>
            <a:off x="3284807" y="2032223"/>
            <a:ext cx="779252" cy="307777"/>
          </a:xfrm>
          <a:prstGeom prst="rect">
            <a:avLst/>
          </a:prstGeom>
          <a:noFill/>
        </p:spPr>
        <p:txBody>
          <a:bodyPr wrap="none" rtlCol="0">
            <a:spAutoFit/>
          </a:bodyPr>
          <a:lstStyle/>
          <a:p>
            <a:r>
              <a:rPr lang="en-US" sz="1400" dirty="0" smtClean="0"/>
              <a:t>October</a:t>
            </a:r>
            <a:endParaRPr lang="en-US" sz="1400" dirty="0"/>
          </a:p>
        </p:txBody>
      </p:sp>
      <p:sp>
        <p:nvSpPr>
          <p:cNvPr id="65" name="TextBox 64"/>
          <p:cNvSpPr txBox="1"/>
          <p:nvPr/>
        </p:nvSpPr>
        <p:spPr>
          <a:xfrm>
            <a:off x="5716238" y="3121223"/>
            <a:ext cx="836960" cy="307777"/>
          </a:xfrm>
          <a:prstGeom prst="rect">
            <a:avLst/>
          </a:prstGeom>
          <a:noFill/>
        </p:spPr>
        <p:txBody>
          <a:bodyPr wrap="none" rtlCol="0">
            <a:spAutoFit/>
          </a:bodyPr>
          <a:lstStyle/>
          <a:p>
            <a:r>
              <a:rPr lang="en-US" sz="1400" dirty="0" smtClean="0"/>
              <a:t>February</a:t>
            </a:r>
            <a:endParaRPr lang="en-US" sz="1400" dirty="0"/>
          </a:p>
        </p:txBody>
      </p:sp>
      <p:sp>
        <p:nvSpPr>
          <p:cNvPr id="66" name="TextBox 65"/>
          <p:cNvSpPr txBox="1"/>
          <p:nvPr/>
        </p:nvSpPr>
        <p:spPr>
          <a:xfrm>
            <a:off x="7708303" y="2510782"/>
            <a:ext cx="521297" cy="307777"/>
          </a:xfrm>
          <a:prstGeom prst="rect">
            <a:avLst/>
          </a:prstGeom>
          <a:noFill/>
        </p:spPr>
        <p:txBody>
          <a:bodyPr wrap="none" rtlCol="0">
            <a:spAutoFit/>
          </a:bodyPr>
          <a:lstStyle/>
          <a:p>
            <a:r>
              <a:rPr lang="en-US" sz="1400" dirty="0" smtClean="0"/>
              <a:t>June</a:t>
            </a:r>
            <a:endParaRPr lang="en-US" sz="1400" dirty="0"/>
          </a:p>
        </p:txBody>
      </p:sp>
      <p:sp>
        <p:nvSpPr>
          <p:cNvPr id="67" name="TextBox 66"/>
          <p:cNvSpPr txBox="1"/>
          <p:nvPr/>
        </p:nvSpPr>
        <p:spPr>
          <a:xfrm>
            <a:off x="4064059" y="3137111"/>
            <a:ext cx="939681" cy="307777"/>
          </a:xfrm>
          <a:prstGeom prst="rect">
            <a:avLst/>
          </a:prstGeom>
          <a:noFill/>
        </p:spPr>
        <p:txBody>
          <a:bodyPr wrap="none" rtlCol="0">
            <a:spAutoFit/>
          </a:bodyPr>
          <a:lstStyle/>
          <a:p>
            <a:r>
              <a:rPr lang="en-US" sz="1400" dirty="0" smtClean="0"/>
              <a:t>December</a:t>
            </a:r>
            <a:endParaRPr lang="en-US" sz="1400" dirty="0"/>
          </a:p>
        </p:txBody>
      </p:sp>
      <p:cxnSp>
        <p:nvCxnSpPr>
          <p:cNvPr id="68" name="Straight Arrow Connector 67"/>
          <p:cNvCxnSpPr/>
          <p:nvPr/>
        </p:nvCxnSpPr>
        <p:spPr>
          <a:xfrm flipV="1">
            <a:off x="1458043" y="4267326"/>
            <a:ext cx="1" cy="5634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a:xfrm>
            <a:off x="3690104" y="2340000"/>
            <a:ext cx="1" cy="4785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0" name="Straight Arrow Connector 69"/>
          <p:cNvCxnSpPr/>
          <p:nvPr/>
        </p:nvCxnSpPr>
        <p:spPr>
          <a:xfrm flipV="1">
            <a:off x="6095999" y="2714903"/>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1" name="Straight Arrow Connector 70"/>
          <p:cNvCxnSpPr/>
          <p:nvPr/>
        </p:nvCxnSpPr>
        <p:spPr>
          <a:xfrm>
            <a:off x="8076130" y="2819400"/>
            <a:ext cx="0" cy="4440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2" name="Straight Arrow Connector 71"/>
          <p:cNvCxnSpPr/>
          <p:nvPr/>
        </p:nvCxnSpPr>
        <p:spPr>
          <a:xfrm flipV="1">
            <a:off x="4533900" y="2730791"/>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3" name="Straight Arrow Connector 72"/>
          <p:cNvCxnSpPr/>
          <p:nvPr/>
        </p:nvCxnSpPr>
        <p:spPr>
          <a:xfrm>
            <a:off x="2438400" y="2818559"/>
            <a:ext cx="0" cy="4808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a:off x="1295399" y="4241041"/>
            <a:ext cx="6934201" cy="1489"/>
          </a:xfrm>
          <a:prstGeom prst="line">
            <a:avLst/>
          </a:prstGeom>
          <a:ln w="31750">
            <a:solidFill>
              <a:schemeClr val="accent2"/>
            </a:solidFill>
          </a:ln>
        </p:spPr>
        <p:style>
          <a:lnRef idx="2">
            <a:schemeClr val="accent2"/>
          </a:lnRef>
          <a:fillRef idx="0">
            <a:schemeClr val="accent2"/>
          </a:fillRef>
          <a:effectRef idx="1">
            <a:schemeClr val="accent2"/>
          </a:effectRef>
          <a:fontRef idx="minor">
            <a:schemeClr val="tx1"/>
          </a:fontRef>
        </p:style>
      </p:cxnSp>
      <p:sp>
        <p:nvSpPr>
          <p:cNvPr id="18" name="Multiply 17"/>
          <p:cNvSpPr/>
          <p:nvPr/>
        </p:nvSpPr>
        <p:spPr>
          <a:xfrm>
            <a:off x="2132707" y="4267200"/>
            <a:ext cx="534293" cy="61743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2723272" y="1740933"/>
            <a:ext cx="19928" cy="362123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82" name="TextBox 81"/>
          <p:cNvSpPr txBox="1"/>
          <p:nvPr/>
        </p:nvSpPr>
        <p:spPr>
          <a:xfrm>
            <a:off x="2819400" y="4830779"/>
            <a:ext cx="4038600" cy="369332"/>
          </a:xfrm>
          <a:prstGeom prst="rect">
            <a:avLst/>
          </a:prstGeom>
          <a:noFill/>
        </p:spPr>
        <p:txBody>
          <a:bodyPr wrap="square" rtlCol="0">
            <a:spAutoFit/>
          </a:bodyPr>
          <a:lstStyle/>
          <a:p>
            <a:r>
              <a:rPr lang="en-US" b="1" dirty="0" smtClean="0">
                <a:solidFill>
                  <a:schemeClr val="accent6"/>
                </a:solidFill>
              </a:rPr>
              <a:t>Darling Ave BMP Construction Complete</a:t>
            </a:r>
            <a:endParaRPr lang="en-US" b="1" dirty="0">
              <a:solidFill>
                <a:schemeClr val="accent6"/>
              </a:solidFill>
            </a:endParaRPr>
          </a:p>
        </p:txBody>
      </p:sp>
    </p:spTree>
    <p:extLst>
      <p:ext uri="{BB962C8B-B14F-4D97-AF65-F5344CB8AC3E}">
        <p14:creationId xmlns:p14="http://schemas.microsoft.com/office/powerpoint/2010/main" val="28625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3" descr="water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156" y="960438"/>
            <a:ext cx="6583363" cy="508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title"/>
          </p:nvPr>
        </p:nvSpPr>
        <p:spPr>
          <a:xfrm>
            <a:off x="622300" y="47625"/>
            <a:ext cx="8162925" cy="863600"/>
          </a:xfrm>
          <a:noFill/>
        </p:spPr>
        <p:txBody>
          <a:bodyPr>
            <a:normAutofit/>
          </a:bodyPr>
          <a:lstStyle/>
          <a:p>
            <a:pPr eaLnBrk="1" hangingPunct="1"/>
            <a:r>
              <a:rPr lang="en-US" dirty="0" smtClean="0"/>
              <a:t>What is the big picture problem?</a:t>
            </a:r>
          </a:p>
        </p:txBody>
      </p:sp>
      <p:grpSp>
        <p:nvGrpSpPr>
          <p:cNvPr id="2" name="Group 1"/>
          <p:cNvGrpSpPr/>
          <p:nvPr/>
        </p:nvGrpSpPr>
        <p:grpSpPr>
          <a:xfrm>
            <a:off x="1519237" y="1381932"/>
            <a:ext cx="6458094" cy="3727450"/>
            <a:chOff x="1501156" y="1371600"/>
            <a:chExt cx="6458094" cy="3727450"/>
          </a:xfrm>
        </p:grpSpPr>
        <p:sp>
          <p:nvSpPr>
            <p:cNvPr id="5126" name="Freeform 8"/>
            <p:cNvSpPr>
              <a:spLocks noChangeArrowheads="1"/>
            </p:cNvSpPr>
            <p:nvPr/>
          </p:nvSpPr>
          <p:spPr bwMode="auto">
            <a:xfrm>
              <a:off x="1501156" y="1371600"/>
              <a:ext cx="6458094" cy="3727450"/>
            </a:xfrm>
            <a:custGeom>
              <a:avLst/>
              <a:gdLst>
                <a:gd name="T0" fmla="*/ 50800 w 7035800"/>
                <a:gd name="T1" fmla="*/ 1524000 h 4102100"/>
                <a:gd name="T2" fmla="*/ 723900 w 7035800"/>
                <a:gd name="T3" fmla="*/ 2565400 h 4102100"/>
                <a:gd name="T4" fmla="*/ 1117600 w 7035800"/>
                <a:gd name="T5" fmla="*/ 3200400 h 4102100"/>
                <a:gd name="T6" fmla="*/ 1460500 w 7035800"/>
                <a:gd name="T7" fmla="*/ 3568700 h 4102100"/>
                <a:gd name="T8" fmla="*/ 1676400 w 7035800"/>
                <a:gd name="T9" fmla="*/ 3784600 h 4102100"/>
                <a:gd name="T10" fmla="*/ 1943100 w 7035800"/>
                <a:gd name="T11" fmla="*/ 3898900 h 4102100"/>
                <a:gd name="T12" fmla="*/ 2400300 w 7035800"/>
                <a:gd name="T13" fmla="*/ 3746500 h 4102100"/>
                <a:gd name="T14" fmla="*/ 2794000 w 7035800"/>
                <a:gd name="T15" fmla="*/ 3670300 h 4102100"/>
                <a:gd name="T16" fmla="*/ 3213100 w 7035800"/>
                <a:gd name="T17" fmla="*/ 3733800 h 4102100"/>
                <a:gd name="T18" fmla="*/ 3594100 w 7035800"/>
                <a:gd name="T19" fmla="*/ 3695700 h 4102100"/>
                <a:gd name="T20" fmla="*/ 4000500 w 7035800"/>
                <a:gd name="T21" fmla="*/ 3810000 h 4102100"/>
                <a:gd name="T22" fmla="*/ 4381501 w 7035800"/>
                <a:gd name="T23" fmla="*/ 4025900 h 4102100"/>
                <a:gd name="T24" fmla="*/ 4876801 w 7035800"/>
                <a:gd name="T25" fmla="*/ 4102100 h 4102100"/>
                <a:gd name="T26" fmla="*/ 5435600 w 7035800"/>
                <a:gd name="T27" fmla="*/ 4025900 h 4102100"/>
                <a:gd name="T28" fmla="*/ 6045200 w 7035800"/>
                <a:gd name="T29" fmla="*/ 3860800 h 4102100"/>
                <a:gd name="T30" fmla="*/ 6248400 w 7035800"/>
                <a:gd name="T31" fmla="*/ 3505200 h 4102100"/>
                <a:gd name="T32" fmla="*/ 6527800 w 7035800"/>
                <a:gd name="T33" fmla="*/ 3225800 h 4102100"/>
                <a:gd name="T34" fmla="*/ 6629400 w 7035800"/>
                <a:gd name="T35" fmla="*/ 2882900 h 4102100"/>
                <a:gd name="T36" fmla="*/ 6870700 w 7035800"/>
                <a:gd name="T37" fmla="*/ 2527300 h 4102100"/>
                <a:gd name="T38" fmla="*/ 6972300 w 7035800"/>
                <a:gd name="T39" fmla="*/ 2247900 h 4102100"/>
                <a:gd name="T40" fmla="*/ 7035800 w 7035800"/>
                <a:gd name="T41" fmla="*/ 1866900 h 4102100"/>
                <a:gd name="T42" fmla="*/ 6858000 w 7035800"/>
                <a:gd name="T43" fmla="*/ 1638300 h 4102100"/>
                <a:gd name="T44" fmla="*/ 6565900 w 7035800"/>
                <a:gd name="T45" fmla="*/ 1562100 h 4102100"/>
                <a:gd name="T46" fmla="*/ 6337300 w 7035800"/>
                <a:gd name="T47" fmla="*/ 1384300 h 4102100"/>
                <a:gd name="T48" fmla="*/ 6146800 w 7035800"/>
                <a:gd name="T49" fmla="*/ 977900 h 4102100"/>
                <a:gd name="T50" fmla="*/ 5816600 w 7035800"/>
                <a:gd name="T51" fmla="*/ 698500 h 4102100"/>
                <a:gd name="T52" fmla="*/ 5537200 w 7035800"/>
                <a:gd name="T53" fmla="*/ 533400 h 4102100"/>
                <a:gd name="T54" fmla="*/ 5270501 w 7035800"/>
                <a:gd name="T55" fmla="*/ 381000 h 4102100"/>
                <a:gd name="T56" fmla="*/ 5016501 w 7035800"/>
                <a:gd name="T57" fmla="*/ 355600 h 4102100"/>
                <a:gd name="T58" fmla="*/ 4673601 w 7035800"/>
                <a:gd name="T59" fmla="*/ 533400 h 4102100"/>
                <a:gd name="T60" fmla="*/ 4356101 w 7035800"/>
                <a:gd name="T61" fmla="*/ 723900 h 4102100"/>
                <a:gd name="T62" fmla="*/ 4013200 w 7035800"/>
                <a:gd name="T63" fmla="*/ 787400 h 4102100"/>
                <a:gd name="T64" fmla="*/ 3556000 w 7035800"/>
                <a:gd name="T65" fmla="*/ 762000 h 4102100"/>
                <a:gd name="T66" fmla="*/ 3175000 w 7035800"/>
                <a:gd name="T67" fmla="*/ 698500 h 4102100"/>
                <a:gd name="T68" fmla="*/ 2870200 w 7035800"/>
                <a:gd name="T69" fmla="*/ 546100 h 4102100"/>
                <a:gd name="T70" fmla="*/ 2463800 w 7035800"/>
                <a:gd name="T71" fmla="*/ 381000 h 4102100"/>
                <a:gd name="T72" fmla="*/ 2044700 w 7035800"/>
                <a:gd name="T73" fmla="*/ 152400 h 4102100"/>
                <a:gd name="T74" fmla="*/ 1854200 w 7035800"/>
                <a:gd name="T75" fmla="*/ 25400 h 4102100"/>
                <a:gd name="T76" fmla="*/ 1625600 w 7035800"/>
                <a:gd name="T77" fmla="*/ 0 h 4102100"/>
                <a:gd name="T78" fmla="*/ 1435100 w 7035800"/>
                <a:gd name="T79" fmla="*/ 25400 h 4102100"/>
                <a:gd name="T80" fmla="*/ 1168400 w 7035800"/>
                <a:gd name="T81" fmla="*/ 215900 h 4102100"/>
                <a:gd name="T82" fmla="*/ 800100 w 7035800"/>
                <a:gd name="T83" fmla="*/ 584200 h 4102100"/>
                <a:gd name="T84" fmla="*/ 609600 w 7035800"/>
                <a:gd name="T85" fmla="*/ 863600 h 4102100"/>
                <a:gd name="T86" fmla="*/ 393700 w 7035800"/>
                <a:gd name="T87" fmla="*/ 1168400 h 4102100"/>
                <a:gd name="T88" fmla="*/ 241300 w 7035800"/>
                <a:gd name="T89" fmla="*/ 1320800 h 4102100"/>
                <a:gd name="T90" fmla="*/ 0 w 7035800"/>
                <a:gd name="T91" fmla="*/ 1397000 h 4102100"/>
                <a:gd name="T92" fmla="*/ 50800 w 7035800"/>
                <a:gd name="T93" fmla="*/ 1524000 h 4102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35800"/>
                <a:gd name="T142" fmla="*/ 0 h 4102100"/>
                <a:gd name="T143" fmla="*/ 7035800 w 7035800"/>
                <a:gd name="T144" fmla="*/ 4102100 h 41021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35800" h="4102100">
                  <a:moveTo>
                    <a:pt x="50800" y="1524000"/>
                  </a:moveTo>
                  <a:lnTo>
                    <a:pt x="723900" y="2565400"/>
                  </a:lnTo>
                  <a:lnTo>
                    <a:pt x="1117600" y="3200400"/>
                  </a:lnTo>
                  <a:lnTo>
                    <a:pt x="1460500" y="3568700"/>
                  </a:lnTo>
                  <a:lnTo>
                    <a:pt x="1676400" y="3784600"/>
                  </a:lnTo>
                  <a:lnTo>
                    <a:pt x="1943100" y="3898900"/>
                  </a:lnTo>
                  <a:lnTo>
                    <a:pt x="2400300" y="3746500"/>
                  </a:lnTo>
                  <a:lnTo>
                    <a:pt x="2794000" y="3670300"/>
                  </a:lnTo>
                  <a:lnTo>
                    <a:pt x="3213100" y="3733800"/>
                  </a:lnTo>
                  <a:lnTo>
                    <a:pt x="3594100" y="3695700"/>
                  </a:lnTo>
                  <a:lnTo>
                    <a:pt x="4000500" y="3810000"/>
                  </a:lnTo>
                  <a:lnTo>
                    <a:pt x="4381500" y="4025900"/>
                  </a:lnTo>
                  <a:lnTo>
                    <a:pt x="4876800" y="4102100"/>
                  </a:lnTo>
                  <a:lnTo>
                    <a:pt x="5435600" y="4025900"/>
                  </a:lnTo>
                  <a:lnTo>
                    <a:pt x="6045200" y="3860800"/>
                  </a:lnTo>
                  <a:lnTo>
                    <a:pt x="6248400" y="3505200"/>
                  </a:lnTo>
                  <a:lnTo>
                    <a:pt x="6527800" y="3225800"/>
                  </a:lnTo>
                  <a:lnTo>
                    <a:pt x="6629400" y="2882900"/>
                  </a:lnTo>
                  <a:lnTo>
                    <a:pt x="6870700" y="2527300"/>
                  </a:lnTo>
                  <a:lnTo>
                    <a:pt x="6972300" y="2247900"/>
                  </a:lnTo>
                  <a:lnTo>
                    <a:pt x="7035800" y="1866900"/>
                  </a:lnTo>
                  <a:lnTo>
                    <a:pt x="6858000" y="1638300"/>
                  </a:lnTo>
                  <a:lnTo>
                    <a:pt x="6565900" y="1562100"/>
                  </a:lnTo>
                  <a:lnTo>
                    <a:pt x="6337300" y="1384300"/>
                  </a:lnTo>
                  <a:lnTo>
                    <a:pt x="6146800" y="977900"/>
                  </a:lnTo>
                  <a:lnTo>
                    <a:pt x="5816600" y="698500"/>
                  </a:lnTo>
                  <a:lnTo>
                    <a:pt x="5537200" y="533400"/>
                  </a:lnTo>
                  <a:lnTo>
                    <a:pt x="5270500" y="381000"/>
                  </a:lnTo>
                  <a:lnTo>
                    <a:pt x="5016500" y="355600"/>
                  </a:lnTo>
                  <a:lnTo>
                    <a:pt x="4673600" y="533400"/>
                  </a:lnTo>
                  <a:lnTo>
                    <a:pt x="4356100" y="723900"/>
                  </a:lnTo>
                  <a:lnTo>
                    <a:pt x="4013200" y="787400"/>
                  </a:lnTo>
                  <a:lnTo>
                    <a:pt x="3556000" y="762000"/>
                  </a:lnTo>
                  <a:lnTo>
                    <a:pt x="3175000" y="698500"/>
                  </a:lnTo>
                  <a:lnTo>
                    <a:pt x="2870200" y="546100"/>
                  </a:lnTo>
                  <a:lnTo>
                    <a:pt x="2463800" y="381000"/>
                  </a:lnTo>
                  <a:lnTo>
                    <a:pt x="2044700" y="152400"/>
                  </a:lnTo>
                  <a:lnTo>
                    <a:pt x="1854200" y="25400"/>
                  </a:lnTo>
                  <a:lnTo>
                    <a:pt x="1625600" y="0"/>
                  </a:lnTo>
                  <a:lnTo>
                    <a:pt x="1435100" y="25400"/>
                  </a:lnTo>
                  <a:lnTo>
                    <a:pt x="1168400" y="215900"/>
                  </a:lnTo>
                  <a:lnTo>
                    <a:pt x="800100" y="584200"/>
                  </a:lnTo>
                  <a:lnTo>
                    <a:pt x="609600" y="863600"/>
                  </a:lnTo>
                  <a:lnTo>
                    <a:pt x="393700" y="1168400"/>
                  </a:lnTo>
                  <a:lnTo>
                    <a:pt x="241300" y="1320800"/>
                  </a:lnTo>
                  <a:lnTo>
                    <a:pt x="0" y="1397000"/>
                  </a:lnTo>
                  <a:lnTo>
                    <a:pt x="50800" y="1524000"/>
                  </a:lnTo>
                  <a:close/>
                </a:path>
              </a:pathLst>
            </a:custGeom>
            <a:solidFill>
              <a:schemeClr val="accent3">
                <a:lumMod val="75000"/>
              </a:schemeClr>
            </a:solidFill>
            <a:ln>
              <a:noFill/>
            </a:ln>
          </p:spPr>
          <p:txBody>
            <a:bodyPr/>
            <a:lstStyle/>
            <a:p>
              <a:endParaRPr lang="en-US"/>
            </a:p>
          </p:txBody>
        </p:sp>
        <p:sp>
          <p:nvSpPr>
            <p:cNvPr id="5127" name="Rectangle 3"/>
            <p:cNvSpPr txBox="1">
              <a:spLocks noChangeArrowheads="1"/>
            </p:cNvSpPr>
            <p:nvPr/>
          </p:nvSpPr>
          <p:spPr bwMode="auto">
            <a:xfrm>
              <a:off x="1826102" y="2238911"/>
              <a:ext cx="5923319" cy="19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pPr algn="ctr" eaLnBrk="1" hangingPunct="1">
                <a:spcBef>
                  <a:spcPct val="20000"/>
                </a:spcBef>
                <a:buClr>
                  <a:srgbClr val="644459"/>
                </a:buClr>
                <a:buSzPct val="60000"/>
                <a:buFont typeface="Arial Narrow" pitchFamily="34" charset="0"/>
                <a:buNone/>
              </a:pPr>
              <a:r>
                <a:rPr lang="en-US" sz="3200" b="1" dirty="0">
                  <a:solidFill>
                    <a:schemeClr val="bg1"/>
                  </a:solidFill>
                  <a:latin typeface="Calibri" pitchFamily="34" charset="0"/>
                </a:rPr>
                <a:t>Long Creek and its tributaries</a:t>
              </a:r>
            </a:p>
            <a:p>
              <a:pPr algn="ctr" eaLnBrk="1" hangingPunct="1">
                <a:spcBef>
                  <a:spcPct val="20000"/>
                </a:spcBef>
                <a:buClr>
                  <a:srgbClr val="644459"/>
                </a:buClr>
                <a:buSzPct val="60000"/>
                <a:buFont typeface="Arial Narrow" pitchFamily="34" charset="0"/>
                <a:buNone/>
              </a:pPr>
              <a:r>
                <a:rPr lang="en-US" sz="3200" b="1" dirty="0">
                  <a:solidFill>
                    <a:schemeClr val="bg1"/>
                  </a:solidFill>
                  <a:latin typeface="Calibri" pitchFamily="34" charset="0"/>
                </a:rPr>
                <a:t>do not meet</a:t>
              </a:r>
            </a:p>
            <a:p>
              <a:pPr algn="ctr" eaLnBrk="1" hangingPunct="1">
                <a:spcBef>
                  <a:spcPct val="20000"/>
                </a:spcBef>
                <a:buClr>
                  <a:srgbClr val="644459"/>
                </a:buClr>
                <a:buSzPct val="60000"/>
                <a:buFont typeface="Arial Narrow" pitchFamily="34" charset="0"/>
                <a:buNone/>
              </a:pPr>
              <a:r>
                <a:rPr lang="en-US" sz="3200" b="1" dirty="0">
                  <a:solidFill>
                    <a:schemeClr val="bg1"/>
                  </a:solidFill>
                  <a:latin typeface="Calibri" pitchFamily="34" charset="0"/>
                </a:rPr>
                <a:t>state water quality standards</a:t>
              </a:r>
            </a:p>
          </p:txBody>
        </p:sp>
      </p:grpSp>
    </p:spTree>
    <p:extLst>
      <p:ext uri="{BB962C8B-B14F-4D97-AF65-F5344CB8AC3E}">
        <p14:creationId xmlns:p14="http://schemas.microsoft.com/office/powerpoint/2010/main" val="3746626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76200"/>
            <a:ext cx="9144000" cy="1143000"/>
          </a:xfrm>
        </p:spPr>
        <p:txBody>
          <a:bodyPr>
            <a:normAutofit/>
          </a:bodyPr>
          <a:lstStyle/>
          <a:p>
            <a:r>
              <a:rPr lang="en-US" dirty="0" smtClean="0"/>
              <a:t>Dissolved Oxygen: South Branch</a:t>
            </a:r>
            <a:endParaRPr lang="en-US" dirty="0"/>
          </a:p>
        </p:txBody>
      </p:sp>
      <p:pic>
        <p:nvPicPr>
          <p:cNvPr id="1026" name="Picture 2"/>
          <p:cNvPicPr>
            <a:picLocks noGrp="1" noChangeAspect="1" noChangeArrowheads="1"/>
          </p:cNvPicPr>
          <p:nvPr>
            <p:ph idx="1"/>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000" y="1219200"/>
            <a:ext cx="7585909" cy="42961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5248" y="1230868"/>
            <a:ext cx="7491470" cy="369332"/>
          </a:xfrm>
          <a:prstGeom prst="rect">
            <a:avLst/>
          </a:prstGeom>
          <a:solidFill>
            <a:schemeClr val="bg1"/>
          </a:solidFill>
          <a:ln>
            <a:noFill/>
          </a:ln>
        </p:spPr>
        <p:txBody>
          <a:bodyPr wrap="square" rtlCol="0">
            <a:spAutoFit/>
          </a:bodyPr>
          <a:lstStyle/>
          <a:p>
            <a:pPr algn="ctr"/>
            <a:r>
              <a:rPr lang="en-US" dirty="0" smtClean="0"/>
              <a:t>SITE 01 – South Branch</a:t>
            </a:r>
            <a:endParaRPr lang="en-US" dirty="0"/>
          </a:p>
        </p:txBody>
      </p:sp>
      <p:sp>
        <p:nvSpPr>
          <p:cNvPr id="6" name="TextBox 5"/>
          <p:cNvSpPr txBox="1"/>
          <p:nvPr/>
        </p:nvSpPr>
        <p:spPr>
          <a:xfrm>
            <a:off x="1338827" y="2466699"/>
            <a:ext cx="521297" cy="307777"/>
          </a:xfrm>
          <a:prstGeom prst="rect">
            <a:avLst/>
          </a:prstGeom>
          <a:noFill/>
        </p:spPr>
        <p:txBody>
          <a:bodyPr wrap="none" rtlCol="0">
            <a:spAutoFit/>
          </a:bodyPr>
          <a:lstStyle/>
          <a:p>
            <a:r>
              <a:rPr lang="en-US" sz="1400" dirty="0" smtClean="0"/>
              <a:t>June</a:t>
            </a:r>
            <a:endParaRPr lang="en-US" sz="1400" dirty="0"/>
          </a:p>
        </p:txBody>
      </p:sp>
      <p:sp>
        <p:nvSpPr>
          <p:cNvPr id="20" name="TextBox 19"/>
          <p:cNvSpPr txBox="1"/>
          <p:nvPr/>
        </p:nvSpPr>
        <p:spPr>
          <a:xfrm>
            <a:off x="2886974" y="1965120"/>
            <a:ext cx="779252" cy="307777"/>
          </a:xfrm>
          <a:prstGeom prst="rect">
            <a:avLst/>
          </a:prstGeom>
          <a:noFill/>
        </p:spPr>
        <p:txBody>
          <a:bodyPr wrap="none" rtlCol="0">
            <a:spAutoFit/>
          </a:bodyPr>
          <a:lstStyle/>
          <a:p>
            <a:r>
              <a:rPr lang="en-US" sz="1400" dirty="0" smtClean="0"/>
              <a:t>October</a:t>
            </a:r>
            <a:endParaRPr lang="en-US" sz="1400" dirty="0"/>
          </a:p>
        </p:txBody>
      </p:sp>
      <p:sp>
        <p:nvSpPr>
          <p:cNvPr id="21" name="TextBox 20"/>
          <p:cNvSpPr txBox="1"/>
          <p:nvPr/>
        </p:nvSpPr>
        <p:spPr>
          <a:xfrm>
            <a:off x="5753720" y="3160811"/>
            <a:ext cx="836960" cy="307777"/>
          </a:xfrm>
          <a:prstGeom prst="rect">
            <a:avLst/>
          </a:prstGeom>
          <a:noFill/>
        </p:spPr>
        <p:txBody>
          <a:bodyPr wrap="none" rtlCol="0">
            <a:spAutoFit/>
          </a:bodyPr>
          <a:lstStyle/>
          <a:p>
            <a:r>
              <a:rPr lang="en-US" sz="1400" dirty="0" smtClean="0"/>
              <a:t>February</a:t>
            </a:r>
            <a:endParaRPr lang="en-US" sz="1400" dirty="0"/>
          </a:p>
        </p:txBody>
      </p:sp>
      <p:sp>
        <p:nvSpPr>
          <p:cNvPr id="22" name="TextBox 21"/>
          <p:cNvSpPr txBox="1"/>
          <p:nvPr/>
        </p:nvSpPr>
        <p:spPr>
          <a:xfrm>
            <a:off x="7860703" y="2158922"/>
            <a:ext cx="521297" cy="307777"/>
          </a:xfrm>
          <a:prstGeom prst="rect">
            <a:avLst/>
          </a:prstGeom>
          <a:noFill/>
        </p:spPr>
        <p:txBody>
          <a:bodyPr wrap="none" rtlCol="0">
            <a:spAutoFit/>
          </a:bodyPr>
          <a:lstStyle/>
          <a:p>
            <a:r>
              <a:rPr lang="en-US" sz="1400" dirty="0" smtClean="0"/>
              <a:t>June</a:t>
            </a:r>
            <a:endParaRPr lang="en-US" sz="1400" dirty="0"/>
          </a:p>
        </p:txBody>
      </p:sp>
      <p:sp>
        <p:nvSpPr>
          <p:cNvPr id="23" name="TextBox 22"/>
          <p:cNvSpPr txBox="1"/>
          <p:nvPr/>
        </p:nvSpPr>
        <p:spPr>
          <a:xfrm>
            <a:off x="4114800" y="2862534"/>
            <a:ext cx="939681" cy="307777"/>
          </a:xfrm>
          <a:prstGeom prst="rect">
            <a:avLst/>
          </a:prstGeom>
          <a:noFill/>
        </p:spPr>
        <p:txBody>
          <a:bodyPr wrap="none" rtlCol="0">
            <a:spAutoFit/>
          </a:bodyPr>
          <a:lstStyle/>
          <a:p>
            <a:r>
              <a:rPr lang="en-US" sz="1400" dirty="0" smtClean="0"/>
              <a:t>December</a:t>
            </a:r>
            <a:endParaRPr lang="en-US" sz="1400" dirty="0"/>
          </a:p>
        </p:txBody>
      </p:sp>
      <p:cxnSp>
        <p:nvCxnSpPr>
          <p:cNvPr id="8" name="Straight Arrow Connector 7"/>
          <p:cNvCxnSpPr/>
          <p:nvPr/>
        </p:nvCxnSpPr>
        <p:spPr>
          <a:xfrm>
            <a:off x="1599474" y="2796327"/>
            <a:ext cx="1" cy="5183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3276600" y="2312810"/>
            <a:ext cx="0" cy="6866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V="1">
            <a:off x="6172200" y="2593166"/>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a:off x="8153400" y="2446728"/>
            <a:ext cx="0" cy="5226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a:xfrm flipV="1">
            <a:off x="4556979" y="2422917"/>
            <a:ext cx="0" cy="406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a:off x="1143000" y="4038600"/>
            <a:ext cx="7238999" cy="0"/>
          </a:xfrm>
          <a:prstGeom prst="line">
            <a:avLst/>
          </a:prstGeom>
          <a:ln w="31750">
            <a:solidFill>
              <a:schemeClr val="accent2"/>
            </a:solidFill>
          </a:ln>
        </p:spPr>
        <p:style>
          <a:lnRef idx="2">
            <a:schemeClr val="accent4"/>
          </a:lnRef>
          <a:fillRef idx="0">
            <a:schemeClr val="accent4"/>
          </a:fillRef>
          <a:effectRef idx="1">
            <a:schemeClr val="accent4"/>
          </a:effectRef>
          <a:fontRef idx="minor">
            <a:schemeClr val="tx1"/>
          </a:fontRef>
        </p:style>
      </p:cxnSp>
      <p:sp>
        <p:nvSpPr>
          <p:cNvPr id="43" name="Multiply 42"/>
          <p:cNvSpPr/>
          <p:nvPr/>
        </p:nvSpPr>
        <p:spPr>
          <a:xfrm>
            <a:off x="2010384" y="4345294"/>
            <a:ext cx="534293" cy="61743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7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Chart 3"/>
          <p:cNvGraphicFramePr>
            <a:graphicFrameLocks noGrp="1"/>
          </p:cNvGraphicFramePr>
          <p:nvPr>
            <p:extLst>
              <p:ext uri="{D42A27DB-BD31-4B8C-83A1-F6EECF244321}">
                <p14:modId xmlns:p14="http://schemas.microsoft.com/office/powerpoint/2010/main" val="2901203187"/>
              </p:ext>
            </p:extLst>
          </p:nvPr>
        </p:nvGraphicFramePr>
        <p:xfrm>
          <a:off x="239927" y="589984"/>
          <a:ext cx="8763000" cy="558262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181600" y="762000"/>
            <a:ext cx="1828800" cy="5062151"/>
          </a:xfrm>
          <a:prstGeom prst="rect">
            <a:avLst/>
          </a:prstGeom>
          <a:solidFill>
            <a:schemeClr val="accent4">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81600" y="725269"/>
            <a:ext cx="1905000" cy="338554"/>
          </a:xfrm>
          <a:prstGeom prst="rect">
            <a:avLst/>
          </a:prstGeom>
          <a:noFill/>
          <a:ln>
            <a:noFill/>
          </a:ln>
        </p:spPr>
        <p:txBody>
          <a:bodyPr wrap="square" rtlCol="0">
            <a:spAutoFit/>
          </a:bodyPr>
          <a:lstStyle/>
          <a:p>
            <a:pPr algn="ctr"/>
            <a:r>
              <a:rPr lang="en-US" sz="1600" dirty="0" smtClean="0"/>
              <a:t>Groundwater Inflow</a:t>
            </a:r>
            <a:endParaRPr lang="en-US" sz="1600" dirty="0"/>
          </a:p>
        </p:txBody>
      </p:sp>
      <p:sp>
        <p:nvSpPr>
          <p:cNvPr id="7" name="Rectangle 6"/>
          <p:cNvSpPr/>
          <p:nvPr/>
        </p:nvSpPr>
        <p:spPr>
          <a:xfrm>
            <a:off x="2895600" y="762000"/>
            <a:ext cx="1828800" cy="5062151"/>
          </a:xfrm>
          <a:prstGeom prst="rect">
            <a:avLst/>
          </a:prstGeom>
          <a:solidFill>
            <a:schemeClr val="accent3">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29000" y="1752600"/>
            <a:ext cx="1192427" cy="369332"/>
          </a:xfrm>
          <a:prstGeom prst="rect">
            <a:avLst/>
          </a:prstGeom>
          <a:noFill/>
          <a:ln>
            <a:noFill/>
          </a:ln>
        </p:spPr>
        <p:txBody>
          <a:bodyPr wrap="square" rtlCol="0">
            <a:spAutoFit/>
          </a:bodyPr>
          <a:lstStyle/>
          <a:p>
            <a:r>
              <a:rPr lang="en-US" dirty="0" smtClean="0">
                <a:solidFill>
                  <a:schemeClr val="accent3">
                    <a:lumMod val="50000"/>
                  </a:schemeClr>
                </a:solidFill>
              </a:rPr>
              <a:t>First Flush</a:t>
            </a:r>
            <a:endParaRPr lang="en-US" dirty="0">
              <a:solidFill>
                <a:schemeClr val="accent3">
                  <a:lumMod val="50000"/>
                </a:schemeClr>
              </a:solidFill>
            </a:endParaRPr>
          </a:p>
        </p:txBody>
      </p:sp>
      <p:sp>
        <p:nvSpPr>
          <p:cNvPr id="9" name="TextBox 8"/>
          <p:cNvSpPr txBox="1"/>
          <p:nvPr/>
        </p:nvSpPr>
        <p:spPr>
          <a:xfrm>
            <a:off x="3429000" y="3733800"/>
            <a:ext cx="1808729" cy="369332"/>
          </a:xfrm>
          <a:prstGeom prst="rect">
            <a:avLst/>
          </a:prstGeom>
          <a:noFill/>
          <a:ln>
            <a:noFill/>
          </a:ln>
        </p:spPr>
        <p:txBody>
          <a:bodyPr wrap="square" rtlCol="0">
            <a:spAutoFit/>
          </a:bodyPr>
          <a:lstStyle/>
          <a:p>
            <a:r>
              <a:rPr lang="en-US" dirty="0" smtClean="0">
                <a:solidFill>
                  <a:schemeClr val="accent3">
                    <a:lumMod val="50000"/>
                  </a:schemeClr>
                </a:solidFill>
              </a:rPr>
              <a:t>End of Storm</a:t>
            </a:r>
            <a:endParaRPr lang="en-US" dirty="0">
              <a:solidFill>
                <a:schemeClr val="accent3">
                  <a:lumMod val="50000"/>
                </a:schemeClr>
              </a:solidFill>
            </a:endParaRPr>
          </a:p>
        </p:txBody>
      </p:sp>
      <p:sp>
        <p:nvSpPr>
          <p:cNvPr id="10" name="Rectangle 9"/>
          <p:cNvSpPr/>
          <p:nvPr/>
        </p:nvSpPr>
        <p:spPr>
          <a:xfrm>
            <a:off x="762000" y="762000"/>
            <a:ext cx="1828800" cy="5062151"/>
          </a:xfrm>
          <a:prstGeom prst="rect">
            <a:avLst/>
          </a:pr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738366"/>
            <a:ext cx="1828800" cy="338554"/>
          </a:xfrm>
          <a:prstGeom prst="rect">
            <a:avLst/>
          </a:prstGeom>
          <a:noFill/>
          <a:ln>
            <a:noFill/>
          </a:ln>
        </p:spPr>
        <p:txBody>
          <a:bodyPr wrap="square" rtlCol="0">
            <a:spAutoFit/>
          </a:bodyPr>
          <a:lstStyle/>
          <a:p>
            <a:pPr algn="ctr"/>
            <a:r>
              <a:rPr lang="en-US" sz="1600" dirty="0" smtClean="0"/>
              <a:t>Spring Melt</a:t>
            </a:r>
            <a:endParaRPr lang="en-US" sz="1600" dirty="0"/>
          </a:p>
        </p:txBody>
      </p:sp>
      <p:sp>
        <p:nvSpPr>
          <p:cNvPr id="12" name="TextBox 11"/>
          <p:cNvSpPr txBox="1"/>
          <p:nvPr/>
        </p:nvSpPr>
        <p:spPr>
          <a:xfrm>
            <a:off x="2895600" y="768001"/>
            <a:ext cx="1828800" cy="338554"/>
          </a:xfrm>
          <a:prstGeom prst="rect">
            <a:avLst/>
          </a:prstGeom>
          <a:noFill/>
          <a:ln>
            <a:noFill/>
          </a:ln>
        </p:spPr>
        <p:txBody>
          <a:bodyPr wrap="square" rtlCol="0">
            <a:spAutoFit/>
          </a:bodyPr>
          <a:lstStyle/>
          <a:p>
            <a:pPr algn="ctr"/>
            <a:r>
              <a:rPr lang="en-US" sz="1600" dirty="0" smtClean="0"/>
              <a:t>Late Spring Rain</a:t>
            </a:r>
            <a:endParaRPr lang="en-US" sz="1600" dirty="0"/>
          </a:p>
        </p:txBody>
      </p:sp>
      <p:sp>
        <p:nvSpPr>
          <p:cNvPr id="13" name="TextBox 12"/>
          <p:cNvSpPr txBox="1"/>
          <p:nvPr/>
        </p:nvSpPr>
        <p:spPr>
          <a:xfrm>
            <a:off x="7315200" y="5181600"/>
            <a:ext cx="1905000" cy="923330"/>
          </a:xfrm>
          <a:prstGeom prst="rect">
            <a:avLst/>
          </a:prstGeom>
          <a:noFill/>
        </p:spPr>
        <p:txBody>
          <a:bodyPr wrap="square" rtlCol="0">
            <a:spAutoFit/>
          </a:bodyPr>
          <a:lstStyle/>
          <a:p>
            <a:pPr algn="ctr"/>
            <a:r>
              <a:rPr lang="en-US" dirty="0" smtClean="0"/>
              <a:t>Site 03</a:t>
            </a:r>
          </a:p>
          <a:p>
            <a:pPr algn="ctr"/>
            <a:r>
              <a:rPr lang="en-US" dirty="0" smtClean="0"/>
              <a:t>(North Branch)</a:t>
            </a:r>
          </a:p>
          <a:p>
            <a:pPr algn="ctr"/>
            <a:r>
              <a:rPr lang="en-US" dirty="0" smtClean="0"/>
              <a:t>Spring 2011</a:t>
            </a:r>
            <a:endParaRPr lang="en-US" dirty="0"/>
          </a:p>
        </p:txBody>
      </p:sp>
      <p:cxnSp>
        <p:nvCxnSpPr>
          <p:cNvPr id="14" name="Straight Connector 13"/>
          <p:cNvCxnSpPr/>
          <p:nvPr/>
        </p:nvCxnSpPr>
        <p:spPr>
          <a:xfrm>
            <a:off x="762000" y="4114800"/>
            <a:ext cx="6248400" cy="0"/>
          </a:xfrm>
          <a:prstGeom prst="line">
            <a:avLst/>
          </a:prstGeom>
          <a:ln>
            <a:solidFill>
              <a:srgbClr val="FF0000"/>
            </a:solidFill>
            <a:prstDash val="sysDot"/>
          </a:ln>
        </p:spPr>
        <p:style>
          <a:lnRef idx="3">
            <a:schemeClr val="accent2"/>
          </a:lnRef>
          <a:fillRef idx="0">
            <a:schemeClr val="accent2"/>
          </a:fillRef>
          <a:effectRef idx="2">
            <a:schemeClr val="accent2"/>
          </a:effectRef>
          <a:fontRef idx="minor">
            <a:schemeClr val="tx1"/>
          </a:fontRef>
        </p:style>
      </p:cxnSp>
      <p:sp>
        <p:nvSpPr>
          <p:cNvPr id="2" name="Title 1"/>
          <p:cNvSpPr>
            <a:spLocks noGrp="1"/>
          </p:cNvSpPr>
          <p:nvPr>
            <p:ph type="title"/>
          </p:nvPr>
        </p:nvSpPr>
        <p:spPr>
          <a:xfrm>
            <a:off x="381000" y="2823"/>
            <a:ext cx="8229600" cy="606778"/>
          </a:xfrm>
        </p:spPr>
        <p:txBody>
          <a:bodyPr>
            <a:normAutofit fontScale="90000"/>
          </a:bodyPr>
          <a:lstStyle/>
          <a:p>
            <a:r>
              <a:rPr lang="en-US" sz="3600" dirty="0" smtClean="0"/>
              <a:t>Chloride during Spring Runoff</a:t>
            </a:r>
            <a:endParaRPr lang="en-US" sz="3600" dirty="0"/>
          </a:p>
        </p:txBody>
      </p:sp>
      <p:sp>
        <p:nvSpPr>
          <p:cNvPr id="16" name="TextBox 15"/>
          <p:cNvSpPr txBox="1"/>
          <p:nvPr/>
        </p:nvSpPr>
        <p:spPr>
          <a:xfrm rot="16200000">
            <a:off x="-2535944" y="3187989"/>
            <a:ext cx="5495331" cy="338554"/>
          </a:xfrm>
          <a:prstGeom prst="rect">
            <a:avLst/>
          </a:prstGeom>
          <a:noFill/>
        </p:spPr>
        <p:txBody>
          <a:bodyPr wrap="square" rtlCol="0">
            <a:spAutoFit/>
          </a:bodyPr>
          <a:lstStyle/>
          <a:p>
            <a:pPr algn="ctr"/>
            <a:r>
              <a:rPr lang="en-US" sz="1600" dirty="0" smtClean="0"/>
              <a:t>Specific Conductance (us/cm)</a:t>
            </a:r>
            <a:endParaRPr lang="en-US" sz="1600" dirty="0"/>
          </a:p>
        </p:txBody>
      </p:sp>
      <p:sp>
        <p:nvSpPr>
          <p:cNvPr id="17" name="TextBox 16"/>
          <p:cNvSpPr txBox="1"/>
          <p:nvPr/>
        </p:nvSpPr>
        <p:spPr>
          <a:xfrm rot="16200000">
            <a:off x="4865385" y="3111981"/>
            <a:ext cx="5085784" cy="338554"/>
          </a:xfrm>
          <a:prstGeom prst="rect">
            <a:avLst/>
          </a:prstGeom>
          <a:noFill/>
        </p:spPr>
        <p:txBody>
          <a:bodyPr wrap="square" rtlCol="0">
            <a:spAutoFit/>
          </a:bodyPr>
          <a:lstStyle/>
          <a:p>
            <a:pPr algn="ctr"/>
            <a:r>
              <a:rPr lang="en-US" sz="1600" dirty="0" smtClean="0"/>
              <a:t>Chloride (mg/L)</a:t>
            </a:r>
            <a:endParaRPr lang="en-US" sz="1600" dirty="0"/>
          </a:p>
        </p:txBody>
      </p:sp>
    </p:spTree>
    <p:extLst>
      <p:ext uri="{BB962C8B-B14F-4D97-AF65-F5344CB8AC3E}">
        <p14:creationId xmlns:p14="http://schemas.microsoft.com/office/powerpoint/2010/main" val="121584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76200"/>
            <a:ext cx="8229600" cy="1143000"/>
          </a:xfrm>
        </p:spPr>
        <p:txBody>
          <a:bodyPr>
            <a:normAutofit/>
          </a:bodyPr>
          <a:lstStyle/>
          <a:p>
            <a:r>
              <a:rPr lang="en-US" dirty="0" smtClean="0"/>
              <a:t>Chloride: Main Stem Baseflow</a:t>
            </a:r>
            <a:endParaRPr lang="en-US" dirty="0"/>
          </a:p>
        </p:txBody>
      </p:sp>
      <p:sp>
        <p:nvSpPr>
          <p:cNvPr id="12" name="TextBox 11"/>
          <p:cNvSpPr txBox="1"/>
          <p:nvPr/>
        </p:nvSpPr>
        <p:spPr>
          <a:xfrm>
            <a:off x="4677508" y="3512236"/>
            <a:ext cx="4161697" cy="369332"/>
          </a:xfrm>
          <a:prstGeom prst="rect">
            <a:avLst/>
          </a:prstGeom>
          <a:solidFill>
            <a:schemeClr val="bg1"/>
          </a:solidFill>
          <a:ln>
            <a:noFill/>
          </a:ln>
        </p:spPr>
        <p:txBody>
          <a:bodyPr wrap="square" rtlCol="0">
            <a:spAutoFit/>
          </a:bodyPr>
          <a:lstStyle/>
          <a:p>
            <a:pPr algn="ctr"/>
            <a:r>
              <a:rPr lang="en-US" dirty="0" smtClean="0"/>
              <a:t>SITE 02 – Lower Main Stem</a:t>
            </a:r>
            <a:endParaRPr lang="en-US" dirty="0"/>
          </a:p>
        </p:txBody>
      </p:sp>
      <p:sp>
        <p:nvSpPr>
          <p:cNvPr id="42" name="TextBox 41"/>
          <p:cNvSpPr txBox="1"/>
          <p:nvPr/>
        </p:nvSpPr>
        <p:spPr>
          <a:xfrm>
            <a:off x="8347211" y="3946703"/>
            <a:ext cx="521297" cy="307777"/>
          </a:xfrm>
          <a:prstGeom prst="rect">
            <a:avLst/>
          </a:prstGeom>
          <a:noFill/>
        </p:spPr>
        <p:txBody>
          <a:bodyPr wrap="none" rtlCol="0">
            <a:spAutoFit/>
          </a:bodyPr>
          <a:lstStyle/>
          <a:p>
            <a:r>
              <a:rPr lang="en-US" sz="1400" dirty="0" smtClean="0"/>
              <a:t>June</a:t>
            </a:r>
            <a:endParaRPr lang="en-US" sz="1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658" r="3337"/>
          <a:stretch/>
        </p:blipFill>
        <p:spPr bwMode="auto">
          <a:xfrm>
            <a:off x="241496" y="1283537"/>
            <a:ext cx="4787705" cy="2598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28601" y="914400"/>
            <a:ext cx="4800600" cy="369332"/>
          </a:xfrm>
          <a:prstGeom prst="rect">
            <a:avLst/>
          </a:prstGeom>
          <a:solidFill>
            <a:schemeClr val="bg1"/>
          </a:solidFill>
          <a:ln>
            <a:noFill/>
          </a:ln>
        </p:spPr>
        <p:txBody>
          <a:bodyPr wrap="square" rtlCol="0">
            <a:spAutoFit/>
          </a:bodyPr>
          <a:lstStyle/>
          <a:p>
            <a:pPr algn="ctr"/>
            <a:r>
              <a:rPr lang="en-US" dirty="0" smtClean="0"/>
              <a:t>SITE 07 – Upper Main Stem</a:t>
            </a:r>
            <a:endParaRPr lang="en-US" dirty="0"/>
          </a:p>
        </p:txBody>
      </p:sp>
      <p:pic>
        <p:nvPicPr>
          <p:cNvPr id="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07" r="8026"/>
          <a:stretch/>
        </p:blipFill>
        <p:spPr bwMode="auto">
          <a:xfrm>
            <a:off x="4573990" y="3512236"/>
            <a:ext cx="4397777" cy="258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4573990" y="3288268"/>
            <a:ext cx="4397777" cy="369332"/>
          </a:xfrm>
          <a:prstGeom prst="rect">
            <a:avLst/>
          </a:prstGeom>
          <a:solidFill>
            <a:schemeClr val="bg1"/>
          </a:solidFill>
          <a:ln>
            <a:noFill/>
          </a:ln>
        </p:spPr>
        <p:txBody>
          <a:bodyPr wrap="square" rtlCol="0">
            <a:spAutoFit/>
          </a:bodyPr>
          <a:lstStyle/>
          <a:p>
            <a:pPr algn="ctr"/>
            <a:r>
              <a:rPr lang="en-US" dirty="0" smtClean="0"/>
              <a:t>SITE 02 – Lower Main Stem</a:t>
            </a:r>
            <a:endParaRPr lang="en-US" dirty="0"/>
          </a:p>
        </p:txBody>
      </p:sp>
      <p:cxnSp>
        <p:nvCxnSpPr>
          <p:cNvPr id="4" name="Straight Connector 3"/>
          <p:cNvCxnSpPr/>
          <p:nvPr/>
        </p:nvCxnSpPr>
        <p:spPr>
          <a:xfrm>
            <a:off x="457200" y="2074985"/>
            <a:ext cx="449580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3" name="Straight Connector 62"/>
          <p:cNvCxnSpPr/>
          <p:nvPr/>
        </p:nvCxnSpPr>
        <p:spPr>
          <a:xfrm>
            <a:off x="4677508" y="3701592"/>
            <a:ext cx="429425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500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4111" y="-43934"/>
            <a:ext cx="9144000" cy="1143000"/>
          </a:xfrm>
        </p:spPr>
        <p:txBody>
          <a:bodyPr>
            <a:normAutofit/>
          </a:bodyPr>
          <a:lstStyle/>
          <a:p>
            <a:r>
              <a:rPr lang="en-US" dirty="0" smtClean="0"/>
              <a:t>Chloride: North Branch Baseflow</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6200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990600" y="3962400"/>
            <a:ext cx="7315200" cy="0"/>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1119554" y="1295400"/>
            <a:ext cx="7186246" cy="369332"/>
          </a:xfrm>
          <a:prstGeom prst="rect">
            <a:avLst/>
          </a:prstGeom>
          <a:solidFill>
            <a:schemeClr val="bg1"/>
          </a:solidFill>
          <a:ln>
            <a:noFill/>
          </a:ln>
        </p:spPr>
        <p:txBody>
          <a:bodyPr wrap="square" rtlCol="0">
            <a:spAutoFit/>
          </a:bodyPr>
          <a:lstStyle/>
          <a:p>
            <a:pPr algn="ctr"/>
            <a:r>
              <a:rPr lang="en-US" dirty="0" smtClean="0"/>
              <a:t>SITE 03 –  North Branch</a:t>
            </a:r>
          </a:p>
        </p:txBody>
      </p:sp>
      <p:sp>
        <p:nvSpPr>
          <p:cNvPr id="3" name="Rectangle 2"/>
          <p:cNvSpPr/>
          <p:nvPr/>
        </p:nvSpPr>
        <p:spPr>
          <a:xfrm>
            <a:off x="1119554" y="1664732"/>
            <a:ext cx="3223846" cy="1640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9458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000" y="914400"/>
            <a:ext cx="8001000"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14111" y="-43934"/>
            <a:ext cx="9144000" cy="1143000"/>
          </a:xfrm>
        </p:spPr>
        <p:txBody>
          <a:bodyPr>
            <a:normAutofit/>
          </a:bodyPr>
          <a:lstStyle/>
          <a:p>
            <a:r>
              <a:rPr lang="en-US" dirty="0" smtClean="0"/>
              <a:t>Chloride: South Branch Baseflow</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914400" y="4114800"/>
            <a:ext cx="7315200" cy="0"/>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609600" y="1078468"/>
            <a:ext cx="7620000" cy="369332"/>
          </a:xfrm>
          <a:prstGeom prst="rect">
            <a:avLst/>
          </a:prstGeom>
          <a:solidFill>
            <a:schemeClr val="bg1"/>
          </a:solidFill>
          <a:ln>
            <a:noFill/>
          </a:ln>
        </p:spPr>
        <p:txBody>
          <a:bodyPr wrap="square" rtlCol="0">
            <a:spAutoFit/>
          </a:bodyPr>
          <a:lstStyle/>
          <a:p>
            <a:pPr algn="ctr"/>
            <a:r>
              <a:rPr lang="en-US" dirty="0" smtClean="0"/>
              <a:t>SITE 01 –  South Branch</a:t>
            </a:r>
          </a:p>
        </p:txBody>
      </p:sp>
    </p:spTree>
    <p:extLst>
      <p:ext uri="{BB962C8B-B14F-4D97-AF65-F5344CB8AC3E}">
        <p14:creationId xmlns:p14="http://schemas.microsoft.com/office/powerpoint/2010/main" val="369020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229600" cy="1143000"/>
          </a:xfrm>
        </p:spPr>
        <p:txBody>
          <a:bodyPr>
            <a:normAutofit/>
          </a:bodyPr>
          <a:lstStyle/>
          <a:p>
            <a:r>
              <a:rPr lang="en-US" dirty="0" smtClean="0"/>
              <a:t>Metals</a:t>
            </a:r>
            <a:endParaRPr lang="en-US" dirty="0"/>
          </a:p>
        </p:txBody>
      </p:sp>
      <p:sp>
        <p:nvSpPr>
          <p:cNvPr id="3" name="Content Placeholder 2"/>
          <p:cNvSpPr>
            <a:spLocks noGrp="1"/>
          </p:cNvSpPr>
          <p:nvPr>
            <p:ph idx="1"/>
          </p:nvPr>
        </p:nvSpPr>
        <p:spPr/>
        <p:txBody>
          <a:bodyPr>
            <a:normAutofit/>
          </a:bodyPr>
          <a:lstStyle/>
          <a:p>
            <a:r>
              <a:rPr lang="en-US" dirty="0"/>
              <a:t>Copper, Lead, and Zinc have been detected exceeding criteria for both </a:t>
            </a:r>
            <a:r>
              <a:rPr lang="en-US" dirty="0" err="1"/>
              <a:t>stormflow</a:t>
            </a:r>
            <a:r>
              <a:rPr lang="en-US" dirty="0"/>
              <a:t> and baseflow conditions.  </a:t>
            </a:r>
          </a:p>
        </p:txBody>
      </p:sp>
    </p:spTree>
    <p:extLst>
      <p:ext uri="{BB962C8B-B14F-4D97-AF65-F5344CB8AC3E}">
        <p14:creationId xmlns:p14="http://schemas.microsoft.com/office/powerpoint/2010/main" val="355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229600" cy="1143000"/>
          </a:xfrm>
        </p:spPr>
        <p:txBody>
          <a:bodyPr>
            <a:normAutofit/>
          </a:bodyPr>
          <a:lstStyle/>
          <a:p>
            <a:r>
              <a:rPr lang="en-US" dirty="0" smtClean="0"/>
              <a:t>Monitoring Summary</a:t>
            </a:r>
            <a:endParaRPr lang="en-US" dirty="0"/>
          </a:p>
        </p:txBody>
      </p:sp>
      <p:sp>
        <p:nvSpPr>
          <p:cNvPr id="12" name="Content Placeholder 11"/>
          <p:cNvSpPr>
            <a:spLocks noGrp="1"/>
          </p:cNvSpPr>
          <p:nvPr>
            <p:ph idx="1"/>
          </p:nvPr>
        </p:nvSpPr>
        <p:spPr>
          <a:xfrm>
            <a:off x="228600" y="1189037"/>
            <a:ext cx="8763000" cy="4983163"/>
          </a:xfrm>
        </p:spPr>
        <p:txBody>
          <a:bodyPr>
            <a:normAutofit/>
          </a:bodyPr>
          <a:lstStyle/>
          <a:p>
            <a:pPr marL="0" indent="0">
              <a:buNone/>
            </a:pPr>
            <a:r>
              <a:rPr lang="en-US" dirty="0" smtClean="0"/>
              <a:t>The data collected during 2010 and 2011 suggest the following:</a:t>
            </a:r>
          </a:p>
          <a:p>
            <a:pPr lvl="1"/>
            <a:r>
              <a:rPr lang="en-US" dirty="0" smtClean="0"/>
              <a:t>Temperature and dissolved oxygen are </a:t>
            </a:r>
            <a:r>
              <a:rPr lang="en-US" dirty="0"/>
              <a:t>major </a:t>
            </a:r>
            <a:r>
              <a:rPr lang="en-US" dirty="0" smtClean="0"/>
              <a:t>stressors </a:t>
            </a:r>
            <a:r>
              <a:rPr lang="en-US" dirty="0"/>
              <a:t>in the upper portion of the watershed.  </a:t>
            </a:r>
          </a:p>
          <a:p>
            <a:pPr lvl="1"/>
            <a:r>
              <a:rPr lang="en-US" dirty="0" smtClean="0"/>
              <a:t>Chloride is a major stressor in the lower portion of the watershed in the branches that receive direct discharge from impervious cover.</a:t>
            </a:r>
          </a:p>
          <a:p>
            <a:pPr lvl="1"/>
            <a:r>
              <a:rPr lang="en-US" dirty="0" smtClean="0"/>
              <a:t>Water quantity is a known issue throughout the watershed and is being analyzed further.</a:t>
            </a:r>
          </a:p>
        </p:txBody>
      </p:sp>
    </p:spTree>
    <p:extLst>
      <p:ext uri="{BB962C8B-B14F-4D97-AF65-F5344CB8AC3E}">
        <p14:creationId xmlns:p14="http://schemas.microsoft.com/office/powerpoint/2010/main" val="1741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Partners</a:t>
            </a:r>
            <a:endParaRPr lang="en-US" dirty="0"/>
          </a:p>
        </p:txBody>
      </p:sp>
      <p:sp>
        <p:nvSpPr>
          <p:cNvPr id="3" name="Content Placeholder 2"/>
          <p:cNvSpPr>
            <a:spLocks noGrp="1"/>
          </p:cNvSpPr>
          <p:nvPr>
            <p:ph idx="1"/>
          </p:nvPr>
        </p:nvSpPr>
        <p:spPr>
          <a:xfrm>
            <a:off x="152400" y="1625867"/>
            <a:ext cx="6400800" cy="4851133"/>
          </a:xfrm>
        </p:spPr>
        <p:txBody>
          <a:bodyPr>
            <a:normAutofit/>
          </a:bodyPr>
          <a:lstStyle/>
          <a:p>
            <a:r>
              <a:rPr lang="en-US" dirty="0" smtClean="0"/>
              <a:t>Service learning projects with </a:t>
            </a:r>
            <a:br>
              <a:rPr lang="en-US" dirty="0" smtClean="0"/>
            </a:br>
            <a:r>
              <a:rPr lang="en-US" dirty="0" smtClean="0"/>
              <a:t>Unity College (Dr. Lois </a:t>
            </a:r>
            <a:r>
              <a:rPr lang="en-US" dirty="0" err="1" smtClean="0"/>
              <a:t>Ongley</a:t>
            </a:r>
            <a:r>
              <a:rPr lang="en-US" dirty="0" smtClean="0"/>
              <a:t>).</a:t>
            </a:r>
            <a:br>
              <a:rPr lang="en-US" dirty="0" smtClean="0"/>
            </a:br>
            <a:endParaRPr lang="en-US" dirty="0" smtClean="0"/>
          </a:p>
          <a:p>
            <a:pPr lvl="1"/>
            <a:endParaRPr lang="en-US" dirty="0" smtClean="0"/>
          </a:p>
          <a:p>
            <a:r>
              <a:rPr lang="en-US" dirty="0" smtClean="0"/>
              <a:t>Street Dust and stream sediment core sampling/evaluation with University of Southern Maine </a:t>
            </a:r>
            <a:br>
              <a:rPr lang="en-US" dirty="0" smtClean="0"/>
            </a:br>
            <a:r>
              <a:rPr lang="en-US" dirty="0" smtClean="0"/>
              <a:t>(Dr. </a:t>
            </a:r>
            <a:r>
              <a:rPr lang="en-US" dirty="0" err="1" smtClean="0"/>
              <a:t>Luci</a:t>
            </a:r>
            <a:r>
              <a:rPr lang="en-US" dirty="0" smtClean="0"/>
              <a:t> Benedict).</a:t>
            </a:r>
          </a:p>
        </p:txBody>
      </p:sp>
      <p:pic>
        <p:nvPicPr>
          <p:cNvPr id="2050" name="Picture 2" descr="http://w8.campusexplorer.com/media/376x262/Unity-College-4D79B520.png"/>
          <p:cNvPicPr>
            <a:picLocks noChangeAspect="1" noChangeArrowheads="1"/>
          </p:cNvPicPr>
          <p:nvPr/>
        </p:nvPicPr>
        <p:blipFill rotWithShape="1">
          <a:blip r:embed="rId3">
            <a:extLst>
              <a:ext uri="{28A0092B-C50C-407E-A947-70E740481C1C}">
                <a14:useLocalDpi xmlns:a14="http://schemas.microsoft.com/office/drawing/2010/main" val="0"/>
              </a:ext>
            </a:extLst>
          </a:blip>
          <a:srcRect l="24438" t="32018" r="24134" b="32388"/>
          <a:stretch/>
        </p:blipFill>
        <p:spPr bwMode="auto">
          <a:xfrm>
            <a:off x="6019800" y="1600200"/>
            <a:ext cx="2743200" cy="13229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553200" y="3522930"/>
            <a:ext cx="1828800" cy="1905000"/>
            <a:chOff x="8686800" y="4038600"/>
            <a:chExt cx="1828800" cy="1905000"/>
          </a:xfrm>
        </p:grpSpPr>
        <p:sp>
          <p:nvSpPr>
            <p:cNvPr id="4" name="Rectangle 3"/>
            <p:cNvSpPr/>
            <p:nvPr/>
          </p:nvSpPr>
          <p:spPr>
            <a:xfrm>
              <a:off x="8686800" y="4038600"/>
              <a:ext cx="1828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wmpg.org/images/usm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263" y="4204063"/>
              <a:ext cx="1481666" cy="1600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765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5240"/>
            <a:ext cx="9144000" cy="1143000"/>
          </a:xfrm>
        </p:spPr>
        <p:txBody>
          <a:bodyPr/>
          <a:lstStyle/>
          <a:p>
            <a:pPr eaLnBrk="1" hangingPunct="1"/>
            <a:r>
              <a:rPr lang="en-US" dirty="0" smtClean="0"/>
              <a:t>What’s Next?</a:t>
            </a:r>
          </a:p>
        </p:txBody>
      </p:sp>
      <p:sp>
        <p:nvSpPr>
          <p:cNvPr id="2" name="Content Placeholder 1"/>
          <p:cNvSpPr>
            <a:spLocks noGrp="1"/>
          </p:cNvSpPr>
          <p:nvPr>
            <p:ph idx="1"/>
          </p:nvPr>
        </p:nvSpPr>
        <p:spPr>
          <a:xfrm>
            <a:off x="457200" y="1219200"/>
            <a:ext cx="8229600" cy="4906963"/>
          </a:xfrm>
        </p:spPr>
        <p:txBody>
          <a:bodyPr>
            <a:normAutofit/>
          </a:bodyPr>
          <a:lstStyle/>
          <a:p>
            <a:pPr marL="457200" indent="-457200">
              <a:spcBef>
                <a:spcPct val="10000"/>
              </a:spcBef>
              <a:buSzPct val="75000"/>
              <a:defRPr/>
            </a:pPr>
            <a:r>
              <a:rPr lang="en-US" dirty="0" smtClean="0">
                <a:latin typeface="Calibri" pitchFamily="34" charset="0"/>
              </a:rPr>
              <a:t>Engineering of Catchment B-21 </a:t>
            </a:r>
            <a:br>
              <a:rPr lang="en-US" dirty="0" smtClean="0">
                <a:latin typeface="Calibri" pitchFamily="34" charset="0"/>
              </a:rPr>
            </a:br>
            <a:r>
              <a:rPr lang="en-US" dirty="0" smtClean="0">
                <a:latin typeface="Calibri" pitchFamily="34" charset="0"/>
              </a:rPr>
              <a:t>(Thomas Drive, Westbrook) for </a:t>
            </a:r>
            <a:br>
              <a:rPr lang="en-US" dirty="0" smtClean="0">
                <a:latin typeface="Calibri" pitchFamily="34" charset="0"/>
              </a:rPr>
            </a:br>
            <a:r>
              <a:rPr lang="en-US" dirty="0" smtClean="0">
                <a:latin typeface="Calibri" pitchFamily="34" charset="0"/>
              </a:rPr>
              <a:t>construction Spring/Summer 2012</a:t>
            </a:r>
          </a:p>
          <a:p>
            <a:pPr marL="457200" indent="-457200">
              <a:spcBef>
                <a:spcPct val="10000"/>
              </a:spcBef>
              <a:buSzPct val="75000"/>
              <a:defRPr/>
            </a:pPr>
            <a:endParaRPr lang="en-US" sz="1600" dirty="0" smtClean="0">
              <a:latin typeface="Calibri" pitchFamily="34" charset="0"/>
            </a:endParaRPr>
          </a:p>
          <a:p>
            <a:pPr marL="457200" indent="-457200">
              <a:spcBef>
                <a:spcPct val="10000"/>
              </a:spcBef>
              <a:buSzPct val="75000"/>
              <a:defRPr/>
            </a:pPr>
            <a:r>
              <a:rPr lang="en-US" dirty="0" smtClean="0">
                <a:latin typeface="Calibri" pitchFamily="34" charset="0"/>
              </a:rPr>
              <a:t>Assessment of vacuum </a:t>
            </a:r>
            <a:r>
              <a:rPr lang="en-US" dirty="0">
                <a:latin typeface="Calibri" pitchFamily="34" charset="0"/>
              </a:rPr>
              <a:t>sweeping and </a:t>
            </a:r>
            <a:r>
              <a:rPr lang="en-US" dirty="0" smtClean="0">
                <a:latin typeface="Calibri" pitchFamily="34" charset="0"/>
              </a:rPr>
              <a:t>catch basin cleaning frequencies</a:t>
            </a:r>
            <a:endParaRPr lang="en-US" dirty="0">
              <a:latin typeface="Calibri" pitchFamily="34" charset="0"/>
            </a:endParaRPr>
          </a:p>
          <a:p>
            <a:pPr>
              <a:spcBef>
                <a:spcPct val="10000"/>
              </a:spcBef>
              <a:buSzPct val="75000"/>
              <a:defRPr/>
            </a:pPr>
            <a:endParaRPr lang="en-US" sz="1600" dirty="0">
              <a:latin typeface="Calibri" pitchFamily="34" charset="0"/>
            </a:endParaRPr>
          </a:p>
          <a:p>
            <a:pPr marL="457200" indent="-457200">
              <a:spcBef>
                <a:spcPct val="10000"/>
              </a:spcBef>
              <a:buSzPct val="75000"/>
              <a:defRPr/>
            </a:pPr>
            <a:r>
              <a:rPr lang="en-US" dirty="0" smtClean="0">
                <a:latin typeface="Calibri" pitchFamily="34" charset="0"/>
              </a:rPr>
              <a:t>Further evaluating chlorides and winter maintenance practices</a:t>
            </a:r>
            <a:endParaRPr lang="en-US" dirty="0">
              <a:latin typeface="Calibri" pitchFamily="34" charset="0"/>
            </a:endParaRPr>
          </a:p>
          <a:p>
            <a:endParaRPr lang="en-US" dirty="0"/>
          </a:p>
        </p:txBody>
      </p:sp>
      <p:sp>
        <p:nvSpPr>
          <p:cNvPr id="27651" name="Content Placeholder 2"/>
          <p:cNvSpPr>
            <a:spLocks/>
          </p:cNvSpPr>
          <p:nvPr/>
        </p:nvSpPr>
        <p:spPr bwMode="auto">
          <a:xfrm>
            <a:off x="228600" y="990600"/>
            <a:ext cx="8915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19088" indent="-319088" eaLnBrk="1" hangingPunct="1">
              <a:spcBef>
                <a:spcPct val="10000"/>
              </a:spcBef>
              <a:buSzPct val="75000"/>
              <a:buFont typeface="Wingdings" pitchFamily="2" charset="2"/>
              <a:buChar char="­"/>
              <a:defRPr/>
            </a:pPr>
            <a:endParaRPr lang="en-US" sz="3100" dirty="0">
              <a:solidFill>
                <a:schemeClr val="bg1"/>
              </a:solidFill>
              <a:latin typeface="Calibri" pitchFamily="34" charset="0"/>
            </a:endParaRPr>
          </a:p>
        </p:txBody>
      </p:sp>
      <p:pic>
        <p:nvPicPr>
          <p:cNvPr id="5" name="Picture 2" descr="http://t0.gstatic.com/images?q=tbn:ANd9GcQGCA2_01B4H-MPMFwPwbGOlFbPZS1NLqgWuLiSNec77QK9KCM&amp;t=1&amp;usg=__0fXvHJk2VWBDN1rT67ctBnOIGEw="/>
          <p:cNvPicPr>
            <a:picLocks noChangeAspect="1" noChangeArrowheads="1"/>
          </p:cNvPicPr>
          <p:nvPr/>
        </p:nvPicPr>
        <p:blipFill rotWithShape="1">
          <a:blip r:embed="rId3">
            <a:extLst>
              <a:ext uri="{28A0092B-C50C-407E-A947-70E740481C1C}">
                <a14:useLocalDpi xmlns:a14="http://schemas.microsoft.com/office/drawing/2010/main" val="0"/>
              </a:ext>
            </a:extLst>
          </a:blip>
          <a:srcRect l="7199" t="6186"/>
          <a:stretch/>
        </p:blipFill>
        <p:spPr bwMode="auto">
          <a:xfrm>
            <a:off x="7006106" y="178191"/>
            <a:ext cx="1909293" cy="208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7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295400"/>
            <a:ext cx="9144000" cy="1143000"/>
          </a:xfrm>
        </p:spPr>
        <p:txBody>
          <a:bodyPr/>
          <a:lstStyle/>
          <a:p>
            <a:r>
              <a:rPr lang="en-US" dirty="0" smtClean="0"/>
              <a:t>Thank you</a:t>
            </a:r>
            <a:endParaRPr lang="en-US" dirty="0"/>
          </a:p>
        </p:txBody>
      </p:sp>
      <p:sp>
        <p:nvSpPr>
          <p:cNvPr id="12" name="Content Placeholder 11"/>
          <p:cNvSpPr>
            <a:spLocks noGrp="1"/>
          </p:cNvSpPr>
          <p:nvPr>
            <p:ph idx="1"/>
          </p:nvPr>
        </p:nvSpPr>
        <p:spPr>
          <a:xfrm>
            <a:off x="457200" y="2590800"/>
            <a:ext cx="8229600" cy="3200400"/>
          </a:xfrm>
        </p:spPr>
        <p:txBody>
          <a:bodyPr>
            <a:normAutofit/>
          </a:bodyPr>
          <a:lstStyle/>
          <a:p>
            <a:pPr marL="0" indent="0" algn="ctr">
              <a:spcBef>
                <a:spcPts val="0"/>
              </a:spcBef>
              <a:spcAft>
                <a:spcPts val="1800"/>
              </a:spcAft>
              <a:buNone/>
            </a:pPr>
            <a:r>
              <a:rPr lang="en-US" dirty="0" smtClean="0"/>
              <a:t>www.restorelongcreek.org</a:t>
            </a:r>
          </a:p>
          <a:p>
            <a:pPr marL="0" indent="0" algn="ctr">
              <a:spcBef>
                <a:spcPts val="0"/>
              </a:spcBef>
              <a:spcAft>
                <a:spcPts val="1800"/>
              </a:spcAft>
              <a:buNone/>
            </a:pPr>
            <a:r>
              <a:rPr lang="en-US" dirty="0" smtClean="0"/>
              <a:t>www.cumberlandswcd.org</a:t>
            </a:r>
          </a:p>
          <a:p>
            <a:pPr marL="0" indent="0" algn="ctr">
              <a:spcBef>
                <a:spcPts val="0"/>
              </a:spcBef>
              <a:spcAft>
                <a:spcPts val="1800"/>
              </a:spcAft>
              <a:buNone/>
            </a:pPr>
            <a:r>
              <a:rPr lang="en-US" dirty="0" smtClean="0"/>
              <a:t>tamara@cumberlandswcd.org</a:t>
            </a:r>
            <a:endParaRPr lang="en-US" dirty="0"/>
          </a:p>
        </p:txBody>
      </p:sp>
      <p:sp>
        <p:nvSpPr>
          <p:cNvPr id="4" name="TextBox 3"/>
          <p:cNvSpPr txBox="1"/>
          <p:nvPr/>
        </p:nvSpPr>
        <p:spPr>
          <a:xfrm>
            <a:off x="0" y="152400"/>
            <a:ext cx="9144000" cy="646331"/>
          </a:xfrm>
          <a:prstGeom prst="rect">
            <a:avLst/>
          </a:prstGeom>
          <a:solidFill>
            <a:schemeClr val="tx2">
              <a:lumMod val="50000"/>
            </a:schemeClr>
          </a:solidFill>
        </p:spPr>
        <p:txBody>
          <a:bodyPr wrap="square" rtlCol="0">
            <a:spAutoFit/>
          </a:bodyPr>
          <a:lstStyle/>
          <a:p>
            <a:pPr algn="ctr"/>
            <a:r>
              <a:rPr lang="en-US" sz="3600" b="1" cap="small" dirty="0" smtClean="0">
                <a:solidFill>
                  <a:prstClr val="white"/>
                </a:solidFill>
                <a:latin typeface="Aquaduct" pitchFamily="2" charset="0"/>
              </a:rPr>
              <a:t>Long Creek Watershed Management District</a:t>
            </a:r>
            <a:endParaRPr lang="en-US" sz="3600" b="1" cap="small" dirty="0">
              <a:solidFill>
                <a:prstClr val="white"/>
              </a:solidFill>
              <a:latin typeface="Aquaduct" pitchFamily="2" charset="0"/>
            </a:endParaRPr>
          </a:p>
        </p:txBody>
      </p:sp>
    </p:spTree>
    <p:extLst>
      <p:ext uri="{BB962C8B-B14F-4D97-AF65-F5344CB8AC3E}">
        <p14:creationId xmlns:p14="http://schemas.microsoft.com/office/powerpoint/2010/main" val="304097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title"/>
          </p:nvPr>
        </p:nvSpPr>
        <p:spPr>
          <a:xfrm>
            <a:off x="0" y="0"/>
            <a:ext cx="9144000" cy="990600"/>
          </a:xfrm>
        </p:spPr>
        <p:txBody>
          <a:bodyPr/>
          <a:lstStyle/>
          <a:p>
            <a:pPr eaLnBrk="1" hangingPunct="1"/>
            <a:r>
              <a:rPr lang="en-US" dirty="0" smtClean="0"/>
              <a:t>Previously Regulated Parcels</a:t>
            </a:r>
          </a:p>
        </p:txBody>
      </p:sp>
      <p:pic>
        <p:nvPicPr>
          <p:cNvPr id="95243" name="Picture 11" descr="stormwater_parcel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80391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7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12"/>
          <p:cNvSpPr>
            <a:spLocks noChangeArrowheads="1"/>
          </p:cNvSpPr>
          <p:nvPr/>
        </p:nvSpPr>
        <p:spPr bwMode="auto">
          <a:xfrm>
            <a:off x="4482" y="-381000"/>
            <a:ext cx="9143529" cy="142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1" hangingPunct="1"/>
            <a:endParaRPr lang="en-US" sz="4400" dirty="0">
              <a:solidFill>
                <a:schemeClr val="bg1"/>
              </a:solidFill>
              <a:latin typeface="Cambria" pitchFamily="18" charset="0"/>
            </a:endParaRPr>
          </a:p>
        </p:txBody>
      </p:sp>
      <p:pic>
        <p:nvPicPr>
          <p:cNvPr id="8199" name="Picture 13" descr="regulated_general_per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750" y="1447800"/>
            <a:ext cx="76301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089376" cy="1417638"/>
          </a:xfrm>
        </p:spPr>
        <p:txBody>
          <a:bodyPr>
            <a:normAutofit fontScale="90000"/>
          </a:bodyPr>
          <a:lstStyle/>
          <a:p>
            <a:r>
              <a:rPr lang="en-US" sz="4900" dirty="0"/>
              <a:t>Now </a:t>
            </a:r>
            <a:r>
              <a:rPr lang="en-US" sz="4900" dirty="0" smtClean="0"/>
              <a:t>Regulated Under </a:t>
            </a:r>
            <a:br>
              <a:rPr lang="en-US" sz="4900" dirty="0" smtClean="0"/>
            </a:br>
            <a:r>
              <a:rPr lang="en-US" sz="4900" dirty="0" smtClean="0"/>
              <a:t>Long </a:t>
            </a:r>
            <a:r>
              <a:rPr lang="en-US" sz="4900" dirty="0"/>
              <a:t>Creek General </a:t>
            </a:r>
            <a:r>
              <a:rPr lang="en-US" sz="4900" dirty="0" smtClean="0"/>
              <a:t>Permit</a:t>
            </a:r>
            <a:endParaRPr lang="en-US" dirty="0"/>
          </a:p>
        </p:txBody>
      </p:sp>
    </p:spTree>
    <p:extLst>
      <p:ext uri="{BB962C8B-B14F-4D97-AF65-F5344CB8AC3E}">
        <p14:creationId xmlns:p14="http://schemas.microsoft.com/office/powerpoint/2010/main" val="316072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52400"/>
            <a:ext cx="9144000" cy="1143000"/>
          </a:xfrm>
        </p:spPr>
        <p:txBody>
          <a:bodyPr/>
          <a:lstStyle/>
          <a:p>
            <a:r>
              <a:rPr lang="en-US" dirty="0" smtClean="0"/>
              <a:t>Residual Designation Authority</a:t>
            </a:r>
            <a:endParaRPr lang="en-US" dirty="0"/>
          </a:p>
        </p:txBody>
      </p:sp>
      <p:sp>
        <p:nvSpPr>
          <p:cNvPr id="12" name="Content Placeholder 11"/>
          <p:cNvSpPr>
            <a:spLocks noGrp="1"/>
          </p:cNvSpPr>
          <p:nvPr>
            <p:ph idx="1"/>
          </p:nvPr>
        </p:nvSpPr>
        <p:spPr>
          <a:xfrm>
            <a:off x="457200" y="1265237"/>
            <a:ext cx="8229600" cy="4525963"/>
          </a:xfrm>
        </p:spPr>
        <p:txBody>
          <a:bodyPr>
            <a:normAutofit/>
          </a:bodyPr>
          <a:lstStyle/>
          <a:p>
            <a:pPr>
              <a:spcBef>
                <a:spcPts val="0"/>
              </a:spcBef>
              <a:spcAft>
                <a:spcPts val="1800"/>
              </a:spcAft>
              <a:buFont typeface="Arial" charset="0"/>
              <a:buChar char="•"/>
            </a:pPr>
            <a:r>
              <a:rPr lang="en-US" dirty="0" smtClean="0"/>
              <a:t>Conservation </a:t>
            </a:r>
            <a:r>
              <a:rPr lang="en-US" dirty="0"/>
              <a:t>Law Foundation petitioned EPA in March of 2008.</a:t>
            </a:r>
          </a:p>
          <a:p>
            <a:pPr>
              <a:spcBef>
                <a:spcPts val="0"/>
              </a:spcBef>
              <a:spcAft>
                <a:spcPts val="1800"/>
              </a:spcAft>
              <a:buFont typeface="Arial" charset="0"/>
              <a:buChar char="•"/>
            </a:pPr>
            <a:r>
              <a:rPr lang="en-US" dirty="0"/>
              <a:t>EPA preliminary decision to designate published in Federal Register on 12/31/08</a:t>
            </a:r>
          </a:p>
          <a:p>
            <a:pPr>
              <a:spcBef>
                <a:spcPts val="0"/>
              </a:spcBef>
              <a:spcAft>
                <a:spcPts val="1800"/>
              </a:spcAft>
              <a:buFont typeface="Arial" charset="0"/>
              <a:buChar char="•"/>
            </a:pPr>
            <a:r>
              <a:rPr lang="en-US" dirty="0"/>
              <a:t>Final decision published </a:t>
            </a:r>
            <a:r>
              <a:rPr lang="en-US" dirty="0" smtClean="0"/>
              <a:t>10/30/09</a:t>
            </a:r>
            <a:endParaRPr lang="en-US" dirty="0"/>
          </a:p>
        </p:txBody>
      </p:sp>
    </p:spTree>
    <p:extLst>
      <p:ext uri="{BB962C8B-B14F-4D97-AF65-F5344CB8AC3E}">
        <p14:creationId xmlns:p14="http://schemas.microsoft.com/office/powerpoint/2010/main" val="424121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1143000"/>
          </a:xfrm>
        </p:spPr>
        <p:txBody>
          <a:bodyPr/>
          <a:lstStyle/>
          <a:p>
            <a:r>
              <a:rPr lang="en-US" dirty="0" smtClean="0"/>
              <a:t>RDA Requirements</a:t>
            </a:r>
            <a:endParaRPr lang="en-US" dirty="0"/>
          </a:p>
        </p:txBody>
      </p:sp>
      <p:sp>
        <p:nvSpPr>
          <p:cNvPr id="12" name="Content Placeholder 11"/>
          <p:cNvSpPr>
            <a:spLocks noGrp="1"/>
          </p:cNvSpPr>
          <p:nvPr>
            <p:ph idx="1"/>
          </p:nvPr>
        </p:nvSpPr>
        <p:spPr>
          <a:xfrm>
            <a:off x="457200" y="1143000"/>
            <a:ext cx="8229600" cy="4525963"/>
          </a:xfrm>
        </p:spPr>
        <p:txBody>
          <a:bodyPr>
            <a:normAutofit/>
          </a:bodyPr>
          <a:lstStyle/>
          <a:p>
            <a:pPr>
              <a:spcBef>
                <a:spcPts val="0"/>
              </a:spcBef>
              <a:spcAft>
                <a:spcPts val="1800"/>
              </a:spcAft>
              <a:buFont typeface="Arial" charset="0"/>
              <a:buChar char="•"/>
            </a:pPr>
            <a:r>
              <a:rPr lang="en-US" dirty="0" smtClean="0"/>
              <a:t>Requires </a:t>
            </a:r>
            <a:r>
              <a:rPr lang="en-US" dirty="0"/>
              <a:t>permits for discharges from property with at least 1 acre of impervious surface</a:t>
            </a:r>
          </a:p>
          <a:p>
            <a:pPr>
              <a:spcBef>
                <a:spcPts val="0"/>
              </a:spcBef>
              <a:spcAft>
                <a:spcPts val="1800"/>
              </a:spcAft>
              <a:buFont typeface="Arial" charset="0"/>
              <a:buChar char="•"/>
            </a:pPr>
            <a:r>
              <a:rPr lang="en-US" dirty="0"/>
              <a:t>Maine DEP to administer permitting </a:t>
            </a:r>
            <a:r>
              <a:rPr lang="en-US" dirty="0" smtClean="0"/>
              <a:t>program</a:t>
            </a:r>
          </a:p>
          <a:p>
            <a:pPr>
              <a:buFont typeface="Arial" charset="0"/>
              <a:buChar char="•"/>
            </a:pPr>
            <a:r>
              <a:rPr lang="en-US" dirty="0"/>
              <a:t>Owners of designated parcels need a permit</a:t>
            </a:r>
          </a:p>
          <a:p>
            <a:pPr marL="639763" lvl="1" indent="-273050"/>
            <a:r>
              <a:rPr lang="en-US" sz="3200" dirty="0"/>
              <a:t>Two options exist:</a:t>
            </a:r>
          </a:p>
          <a:p>
            <a:pPr lvl="2"/>
            <a:r>
              <a:rPr lang="en-US" sz="3200" dirty="0"/>
              <a:t>Individual permit</a:t>
            </a:r>
          </a:p>
          <a:p>
            <a:pPr lvl="2"/>
            <a:r>
              <a:rPr lang="en-US" sz="3200" dirty="0"/>
              <a:t>General permit</a:t>
            </a:r>
          </a:p>
          <a:p>
            <a:pPr>
              <a:lnSpc>
                <a:spcPct val="90000"/>
              </a:lnSpc>
              <a:buFont typeface="Arial" charset="0"/>
              <a:buChar char="•"/>
            </a:pPr>
            <a:endParaRPr lang="en-US" dirty="0"/>
          </a:p>
        </p:txBody>
      </p:sp>
    </p:spTree>
    <p:extLst>
      <p:ext uri="{BB962C8B-B14F-4D97-AF65-F5344CB8AC3E}">
        <p14:creationId xmlns:p14="http://schemas.microsoft.com/office/powerpoint/2010/main" val="387885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50800"/>
            <a:ext cx="9144000" cy="863600"/>
          </a:xfrm>
        </p:spPr>
        <p:txBody>
          <a:bodyPr/>
          <a:lstStyle/>
          <a:p>
            <a:pPr eaLnBrk="1" hangingPunct="1"/>
            <a:r>
              <a:rPr lang="en-US" dirty="0" smtClean="0">
                <a:solidFill>
                  <a:schemeClr val="accent1">
                    <a:lumMod val="40000"/>
                    <a:lumOff val="60000"/>
                  </a:schemeClr>
                </a:solidFill>
              </a:rPr>
              <a:t>Striking a Balance</a:t>
            </a:r>
          </a:p>
        </p:txBody>
      </p:sp>
      <p:sp>
        <p:nvSpPr>
          <p:cNvPr id="13316" name="Rectangle 3"/>
          <p:cNvSpPr>
            <a:spLocks noGrp="1" noChangeArrowheads="1"/>
          </p:cNvSpPr>
          <p:nvPr>
            <p:ph type="body" idx="1"/>
          </p:nvPr>
        </p:nvSpPr>
        <p:spPr>
          <a:xfrm>
            <a:off x="228600" y="1066800"/>
            <a:ext cx="5410200" cy="4968875"/>
          </a:xfrm>
        </p:spPr>
        <p:txBody>
          <a:bodyPr>
            <a:normAutofit fontScale="92500"/>
          </a:bodyPr>
          <a:lstStyle/>
          <a:p>
            <a:pPr eaLnBrk="1" hangingPunct="1">
              <a:buClr>
                <a:srgbClr val="DDCD69"/>
              </a:buClr>
            </a:pPr>
            <a:r>
              <a:rPr lang="en-US" dirty="0" smtClean="0"/>
              <a:t>Collaboration allows all contributors to pool resources and solve collective problem</a:t>
            </a:r>
          </a:p>
          <a:p>
            <a:pPr lvl="1" eaLnBrk="1" hangingPunct="1">
              <a:buClr>
                <a:srgbClr val="DDCD69"/>
              </a:buClr>
              <a:buFont typeface="Times" pitchFamily="18" charset="0"/>
              <a:buNone/>
            </a:pPr>
            <a:endParaRPr lang="en-US" sz="900" i="1" dirty="0" smtClean="0"/>
          </a:p>
          <a:p>
            <a:pPr eaLnBrk="1" hangingPunct="1">
              <a:buClr>
                <a:srgbClr val="DDCD69"/>
              </a:buClr>
            </a:pPr>
            <a:r>
              <a:rPr lang="en-US" dirty="0" smtClean="0"/>
              <a:t>Certain projects will require collective action</a:t>
            </a:r>
          </a:p>
          <a:p>
            <a:pPr eaLnBrk="1" hangingPunct="1">
              <a:buClr>
                <a:srgbClr val="DDCD69"/>
              </a:buClr>
              <a:buFont typeface="Arial Narrow" pitchFamily="34" charset="0"/>
              <a:buNone/>
            </a:pPr>
            <a:endParaRPr lang="en-US" sz="900" dirty="0" smtClean="0"/>
          </a:p>
          <a:p>
            <a:pPr eaLnBrk="1" hangingPunct="1">
              <a:buClr>
                <a:srgbClr val="DDCD69"/>
              </a:buClr>
            </a:pPr>
            <a:r>
              <a:rPr lang="en-US" dirty="0" smtClean="0"/>
              <a:t>Stormwater treatment systems for individual parcels less efficient than those for multiple parcels</a:t>
            </a:r>
          </a:p>
        </p:txBody>
      </p:sp>
      <p:pic>
        <p:nvPicPr>
          <p:cNvPr id="13317" name="Picture 10" descr="bar_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693736"/>
            <a:ext cx="1976437"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Line 11"/>
          <p:cNvSpPr>
            <a:spLocks noChangeShapeType="1"/>
          </p:cNvSpPr>
          <p:nvPr/>
        </p:nvSpPr>
        <p:spPr bwMode="auto">
          <a:xfrm>
            <a:off x="7332662" y="2170112"/>
            <a:ext cx="0" cy="4002088"/>
          </a:xfrm>
          <a:prstGeom prst="line">
            <a:avLst/>
          </a:prstGeom>
          <a:noFill/>
          <a:ln w="349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Text Box 12"/>
          <p:cNvSpPr txBox="1">
            <a:spLocks noChangeArrowheads="1"/>
          </p:cNvSpPr>
          <p:nvPr/>
        </p:nvSpPr>
        <p:spPr bwMode="auto">
          <a:xfrm>
            <a:off x="7407275" y="3686174"/>
            <a:ext cx="173672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r>
              <a:rPr lang="en-US" sz="2800" b="1" dirty="0">
                <a:solidFill>
                  <a:schemeClr val="bg1"/>
                </a:solidFill>
                <a:latin typeface="Arial Narrow" pitchFamily="34" charset="0"/>
              </a:rPr>
              <a:t>Individual</a:t>
            </a:r>
          </a:p>
          <a:p>
            <a:r>
              <a:rPr lang="en-US" sz="2800" b="1" dirty="0">
                <a:solidFill>
                  <a:schemeClr val="bg1"/>
                </a:solidFill>
                <a:latin typeface="Arial Narrow" pitchFamily="34" charset="0"/>
              </a:rPr>
              <a:t>Permit</a:t>
            </a:r>
          </a:p>
          <a:p>
            <a:r>
              <a:rPr lang="en-US" sz="2800" b="1" dirty="0">
                <a:solidFill>
                  <a:schemeClr val="bg1"/>
                </a:solidFill>
                <a:latin typeface="Arial Narrow" pitchFamily="34" charset="0"/>
              </a:rPr>
              <a:t>Costs per</a:t>
            </a:r>
          </a:p>
          <a:p>
            <a:r>
              <a:rPr lang="en-US" sz="2800" b="1" dirty="0">
                <a:solidFill>
                  <a:schemeClr val="bg1"/>
                </a:solidFill>
                <a:latin typeface="Arial Narrow" pitchFamily="34" charset="0"/>
              </a:rPr>
              <a:t>Impervious</a:t>
            </a:r>
          </a:p>
          <a:p>
            <a:r>
              <a:rPr lang="en-US" sz="2800" b="1" dirty="0">
                <a:solidFill>
                  <a:schemeClr val="bg1"/>
                </a:solidFill>
                <a:latin typeface="Arial Narrow" pitchFamily="34" charset="0"/>
              </a:rPr>
              <a:t>Acre</a:t>
            </a:r>
          </a:p>
        </p:txBody>
      </p:sp>
      <p:sp>
        <p:nvSpPr>
          <p:cNvPr id="13320" name="Text Box 13"/>
          <p:cNvSpPr txBox="1">
            <a:spLocks noChangeArrowheads="1"/>
          </p:cNvSpPr>
          <p:nvPr/>
        </p:nvSpPr>
        <p:spPr bwMode="auto">
          <a:xfrm>
            <a:off x="5492750" y="3682999"/>
            <a:ext cx="173672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pPr algn="r"/>
            <a:r>
              <a:rPr lang="en-US" sz="2800" b="1" dirty="0">
                <a:solidFill>
                  <a:schemeClr val="bg1"/>
                </a:solidFill>
                <a:latin typeface="Arial Narrow" pitchFamily="34" charset="0"/>
              </a:rPr>
              <a:t>General</a:t>
            </a:r>
          </a:p>
          <a:p>
            <a:pPr algn="r"/>
            <a:r>
              <a:rPr lang="en-US" sz="2800" b="1" dirty="0">
                <a:solidFill>
                  <a:schemeClr val="bg1"/>
                </a:solidFill>
                <a:latin typeface="Arial Narrow" pitchFamily="34" charset="0"/>
              </a:rPr>
              <a:t>Permit</a:t>
            </a:r>
          </a:p>
          <a:p>
            <a:pPr algn="r"/>
            <a:r>
              <a:rPr lang="en-US" sz="2800" b="1" dirty="0">
                <a:solidFill>
                  <a:schemeClr val="bg1"/>
                </a:solidFill>
                <a:latin typeface="Arial Narrow" pitchFamily="34" charset="0"/>
              </a:rPr>
              <a:t>Fee per</a:t>
            </a:r>
          </a:p>
          <a:p>
            <a:pPr algn="r"/>
            <a:r>
              <a:rPr lang="en-US" sz="2800" b="1" dirty="0">
                <a:solidFill>
                  <a:schemeClr val="bg1"/>
                </a:solidFill>
                <a:latin typeface="Arial Narrow" pitchFamily="34" charset="0"/>
              </a:rPr>
              <a:t>Impervious</a:t>
            </a:r>
          </a:p>
          <a:p>
            <a:pPr algn="r"/>
            <a:r>
              <a:rPr lang="en-US" sz="2800" b="1" dirty="0">
                <a:solidFill>
                  <a:schemeClr val="bg1"/>
                </a:solidFill>
                <a:latin typeface="Arial Narrow" pitchFamily="34" charset="0"/>
              </a:rPr>
              <a:t>Acre</a:t>
            </a:r>
          </a:p>
        </p:txBody>
      </p:sp>
      <p:sp>
        <p:nvSpPr>
          <p:cNvPr id="13321" name="Text Box 14"/>
          <p:cNvSpPr txBox="1">
            <a:spLocks noChangeArrowheads="1"/>
          </p:cNvSpPr>
          <p:nvPr/>
        </p:nvSpPr>
        <p:spPr bwMode="auto">
          <a:xfrm>
            <a:off x="6278562" y="1674811"/>
            <a:ext cx="1074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pPr algn="r"/>
            <a:r>
              <a:rPr lang="en-US" sz="2800" b="1">
                <a:solidFill>
                  <a:schemeClr val="bg1"/>
                </a:solidFill>
                <a:latin typeface="Arial Narrow" pitchFamily="34" charset="0"/>
              </a:rPr>
              <a:t>$3,000</a:t>
            </a:r>
          </a:p>
        </p:txBody>
      </p:sp>
      <p:sp>
        <p:nvSpPr>
          <p:cNvPr id="13322" name="Text Box 15"/>
          <p:cNvSpPr txBox="1">
            <a:spLocks noChangeArrowheads="1"/>
          </p:cNvSpPr>
          <p:nvPr/>
        </p:nvSpPr>
        <p:spPr bwMode="auto">
          <a:xfrm>
            <a:off x="7146925" y="304799"/>
            <a:ext cx="1236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pitchFamily="18" charset="0"/>
              </a:defRPr>
            </a:lvl1pPr>
            <a:lvl2pPr marL="742950" indent="-285750">
              <a:defRPr sz="1400">
                <a:solidFill>
                  <a:schemeClr val="tx1"/>
                </a:solidFill>
                <a:latin typeface="Times" pitchFamily="18" charset="0"/>
              </a:defRPr>
            </a:lvl2pPr>
            <a:lvl3pPr marL="1143000" indent="-228600">
              <a:defRPr sz="1400">
                <a:solidFill>
                  <a:schemeClr val="tx1"/>
                </a:solidFill>
                <a:latin typeface="Times" pitchFamily="18" charset="0"/>
              </a:defRPr>
            </a:lvl3pPr>
            <a:lvl4pPr marL="1600200" indent="-228600">
              <a:defRPr sz="1400">
                <a:solidFill>
                  <a:schemeClr val="tx1"/>
                </a:solidFill>
                <a:latin typeface="Times" pitchFamily="18" charset="0"/>
              </a:defRPr>
            </a:lvl4pPr>
            <a:lvl5pPr marL="2057400" indent="-228600">
              <a:defRPr sz="1400">
                <a:solidFill>
                  <a:schemeClr val="tx1"/>
                </a:solidFill>
                <a:latin typeface="Times" pitchFamily="18" charset="0"/>
              </a:defRPr>
            </a:lvl5pPr>
            <a:lvl6pPr marL="2514600" indent="-228600" eaLnBrk="0" fontAlgn="base" hangingPunct="0">
              <a:spcBef>
                <a:spcPct val="0"/>
              </a:spcBef>
              <a:spcAft>
                <a:spcPct val="0"/>
              </a:spcAft>
              <a:defRPr sz="1400">
                <a:solidFill>
                  <a:schemeClr val="tx1"/>
                </a:solidFill>
                <a:latin typeface="Times" pitchFamily="18" charset="0"/>
              </a:defRPr>
            </a:lvl6pPr>
            <a:lvl7pPr marL="2971800" indent="-228600" eaLnBrk="0" fontAlgn="base" hangingPunct="0">
              <a:spcBef>
                <a:spcPct val="0"/>
              </a:spcBef>
              <a:spcAft>
                <a:spcPct val="0"/>
              </a:spcAft>
              <a:defRPr sz="1400">
                <a:solidFill>
                  <a:schemeClr val="tx1"/>
                </a:solidFill>
                <a:latin typeface="Times" pitchFamily="18" charset="0"/>
              </a:defRPr>
            </a:lvl7pPr>
            <a:lvl8pPr marL="3429000" indent="-228600" eaLnBrk="0" fontAlgn="base" hangingPunct="0">
              <a:spcBef>
                <a:spcPct val="0"/>
              </a:spcBef>
              <a:spcAft>
                <a:spcPct val="0"/>
              </a:spcAft>
              <a:defRPr sz="1400">
                <a:solidFill>
                  <a:schemeClr val="tx1"/>
                </a:solidFill>
                <a:latin typeface="Times" pitchFamily="18" charset="0"/>
              </a:defRPr>
            </a:lvl8pPr>
            <a:lvl9pPr marL="3886200" indent="-228600" eaLnBrk="0" fontAlgn="base" hangingPunct="0">
              <a:spcBef>
                <a:spcPct val="0"/>
              </a:spcBef>
              <a:spcAft>
                <a:spcPct val="0"/>
              </a:spcAft>
              <a:defRPr sz="1400">
                <a:solidFill>
                  <a:schemeClr val="tx1"/>
                </a:solidFill>
                <a:latin typeface="Times" pitchFamily="18" charset="0"/>
              </a:defRPr>
            </a:lvl9pPr>
          </a:lstStyle>
          <a:p>
            <a:pPr algn="r"/>
            <a:r>
              <a:rPr lang="en-US" sz="2800" b="1">
                <a:solidFill>
                  <a:schemeClr val="bg1"/>
                </a:solidFill>
                <a:latin typeface="Arial Narrow" pitchFamily="34" charset="0"/>
              </a:rPr>
              <a:t>$11,410</a:t>
            </a:r>
          </a:p>
        </p:txBody>
      </p:sp>
    </p:spTree>
    <p:extLst>
      <p:ext uri="{BB962C8B-B14F-4D97-AF65-F5344CB8AC3E}">
        <p14:creationId xmlns:p14="http://schemas.microsoft.com/office/powerpoint/2010/main" val="42449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914400"/>
          </a:xfrm>
        </p:spPr>
        <p:txBody>
          <a:bodyPr>
            <a:noAutofit/>
          </a:bodyPr>
          <a:lstStyle/>
          <a:p>
            <a:r>
              <a:rPr lang="en-US" dirty="0" smtClean="0"/>
              <a:t>Legal Structure</a:t>
            </a:r>
            <a:endParaRPr lang="en-US" dirty="0"/>
          </a:p>
        </p:txBody>
      </p:sp>
      <p:sp>
        <p:nvSpPr>
          <p:cNvPr id="12" name="Content Placeholder 11"/>
          <p:cNvSpPr>
            <a:spLocks noGrp="1"/>
          </p:cNvSpPr>
          <p:nvPr>
            <p:ph idx="1"/>
          </p:nvPr>
        </p:nvSpPr>
        <p:spPr>
          <a:xfrm>
            <a:off x="152400" y="838200"/>
            <a:ext cx="8839200" cy="4525963"/>
          </a:xfrm>
        </p:spPr>
        <p:txBody>
          <a:bodyPr>
            <a:normAutofit/>
          </a:bodyPr>
          <a:lstStyle/>
          <a:p>
            <a:pPr>
              <a:spcBef>
                <a:spcPts val="0"/>
              </a:spcBef>
              <a:spcAft>
                <a:spcPts val="1800"/>
              </a:spcAft>
              <a:buFont typeface="Arial" charset="0"/>
              <a:buChar char="•"/>
            </a:pPr>
            <a:r>
              <a:rPr lang="en-US" sz="3500" dirty="0" smtClean="0"/>
              <a:t>Established through </a:t>
            </a:r>
            <a:r>
              <a:rPr lang="en-US" sz="3500" dirty="0" err="1" smtClean="0"/>
              <a:t>interlocal</a:t>
            </a:r>
            <a:r>
              <a:rPr lang="en-US" sz="3500" dirty="0" smtClean="0"/>
              <a:t> agreement between four watershed municipalities</a:t>
            </a:r>
          </a:p>
          <a:p>
            <a:pPr>
              <a:spcBef>
                <a:spcPts val="0"/>
              </a:spcBef>
              <a:spcAft>
                <a:spcPts val="1800"/>
              </a:spcAft>
              <a:buFont typeface="Arial" charset="0"/>
              <a:buChar char="•"/>
            </a:pPr>
            <a:r>
              <a:rPr lang="en-US" sz="3500" dirty="0" smtClean="0"/>
              <a:t>Allows for public and private board members who will oversee plan implementation</a:t>
            </a:r>
            <a:endParaRPr lang="en-US" sz="3500" dirty="0"/>
          </a:p>
        </p:txBody>
      </p:sp>
      <p:grpSp>
        <p:nvGrpSpPr>
          <p:cNvPr id="2" name="Group 1"/>
          <p:cNvGrpSpPr/>
          <p:nvPr/>
        </p:nvGrpSpPr>
        <p:grpSpPr>
          <a:xfrm>
            <a:off x="2209800" y="3552045"/>
            <a:ext cx="4594451" cy="2543955"/>
            <a:chOff x="1600200" y="3399645"/>
            <a:chExt cx="5248276" cy="290597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752" y="3401766"/>
              <a:ext cx="5242724" cy="28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1600200" y="3399645"/>
              <a:ext cx="5248275" cy="2905979"/>
            </a:xfrm>
            <a:custGeom>
              <a:avLst/>
              <a:gdLst>
                <a:gd name="connsiteX0" fmla="*/ 0 w 9124950"/>
                <a:gd name="connsiteY0" fmla="*/ 19050 h 5057775"/>
                <a:gd name="connsiteX1" fmla="*/ 9124950 w 9124950"/>
                <a:gd name="connsiteY1" fmla="*/ 0 h 5057775"/>
                <a:gd name="connsiteX2" fmla="*/ 9124950 w 9124950"/>
                <a:gd name="connsiteY2" fmla="*/ 5048250 h 5057775"/>
                <a:gd name="connsiteX3" fmla="*/ 19050 w 9124950"/>
                <a:gd name="connsiteY3" fmla="*/ 5057775 h 5057775"/>
                <a:gd name="connsiteX4" fmla="*/ 0 w 9124950"/>
                <a:gd name="connsiteY4" fmla="*/ 1857375 h 5057775"/>
                <a:gd name="connsiteX5" fmla="*/ 238125 w 9124950"/>
                <a:gd name="connsiteY5" fmla="*/ 1876425 h 5057775"/>
                <a:gd name="connsiteX6" fmla="*/ 685800 w 9124950"/>
                <a:gd name="connsiteY6" fmla="*/ 2466975 h 5057775"/>
                <a:gd name="connsiteX7" fmla="*/ 809625 w 9124950"/>
                <a:gd name="connsiteY7" fmla="*/ 2552700 h 5057775"/>
                <a:gd name="connsiteX8" fmla="*/ 933450 w 9124950"/>
                <a:gd name="connsiteY8" fmla="*/ 2781300 h 5057775"/>
                <a:gd name="connsiteX9" fmla="*/ 1057275 w 9124950"/>
                <a:gd name="connsiteY9" fmla="*/ 2981325 h 5057775"/>
                <a:gd name="connsiteX10" fmla="*/ 1133475 w 9124950"/>
                <a:gd name="connsiteY10" fmla="*/ 3076575 h 5057775"/>
                <a:gd name="connsiteX11" fmla="*/ 1209675 w 9124950"/>
                <a:gd name="connsiteY11" fmla="*/ 3305175 h 5057775"/>
                <a:gd name="connsiteX12" fmla="*/ 1409700 w 9124950"/>
                <a:gd name="connsiteY12" fmla="*/ 3562350 h 5057775"/>
                <a:gd name="connsiteX13" fmla="*/ 1495425 w 9124950"/>
                <a:gd name="connsiteY13" fmla="*/ 3638550 h 5057775"/>
                <a:gd name="connsiteX14" fmla="*/ 1619250 w 9124950"/>
                <a:gd name="connsiteY14" fmla="*/ 3829050 h 5057775"/>
                <a:gd name="connsiteX15" fmla="*/ 1885950 w 9124950"/>
                <a:gd name="connsiteY15" fmla="*/ 4267200 h 5057775"/>
                <a:gd name="connsiteX16" fmla="*/ 2076450 w 9124950"/>
                <a:gd name="connsiteY16" fmla="*/ 4533900 h 5057775"/>
                <a:gd name="connsiteX17" fmla="*/ 2143125 w 9124950"/>
                <a:gd name="connsiteY17" fmla="*/ 4591050 h 5057775"/>
                <a:gd name="connsiteX18" fmla="*/ 2600325 w 9124950"/>
                <a:gd name="connsiteY18" fmla="*/ 4619625 h 5057775"/>
                <a:gd name="connsiteX19" fmla="*/ 3076575 w 9124950"/>
                <a:gd name="connsiteY19" fmla="*/ 4391025 h 5057775"/>
                <a:gd name="connsiteX20" fmla="*/ 3981450 w 9124950"/>
                <a:gd name="connsiteY20" fmla="*/ 4438650 h 5057775"/>
                <a:gd name="connsiteX21" fmla="*/ 3933825 w 9124950"/>
                <a:gd name="connsiteY21" fmla="*/ 4933950 h 5057775"/>
                <a:gd name="connsiteX22" fmla="*/ 4019550 w 9124950"/>
                <a:gd name="connsiteY22" fmla="*/ 4991100 h 5057775"/>
                <a:gd name="connsiteX23" fmla="*/ 4352925 w 9124950"/>
                <a:gd name="connsiteY23" fmla="*/ 4733925 h 5057775"/>
                <a:gd name="connsiteX24" fmla="*/ 4505325 w 9124950"/>
                <a:gd name="connsiteY24" fmla="*/ 4886325 h 5057775"/>
                <a:gd name="connsiteX25" fmla="*/ 4857750 w 9124950"/>
                <a:gd name="connsiteY25" fmla="*/ 4610100 h 5057775"/>
                <a:gd name="connsiteX26" fmla="*/ 4905375 w 9124950"/>
                <a:gd name="connsiteY26" fmla="*/ 4648200 h 5057775"/>
                <a:gd name="connsiteX27" fmla="*/ 4962525 w 9124950"/>
                <a:gd name="connsiteY27" fmla="*/ 4619625 h 5057775"/>
                <a:gd name="connsiteX28" fmla="*/ 5105400 w 9124950"/>
                <a:gd name="connsiteY28" fmla="*/ 4695825 h 5057775"/>
                <a:gd name="connsiteX29" fmla="*/ 5153025 w 9124950"/>
                <a:gd name="connsiteY29" fmla="*/ 4657725 h 5057775"/>
                <a:gd name="connsiteX30" fmla="*/ 5838825 w 9124950"/>
                <a:gd name="connsiteY30" fmla="*/ 4953000 h 5057775"/>
                <a:gd name="connsiteX31" fmla="*/ 5848350 w 9124950"/>
                <a:gd name="connsiteY31" fmla="*/ 4905375 h 5057775"/>
                <a:gd name="connsiteX32" fmla="*/ 6181725 w 9124950"/>
                <a:gd name="connsiteY32" fmla="*/ 5029200 h 5057775"/>
                <a:gd name="connsiteX33" fmla="*/ 6381750 w 9124950"/>
                <a:gd name="connsiteY33" fmla="*/ 4705350 h 5057775"/>
                <a:gd name="connsiteX34" fmla="*/ 6505575 w 9124950"/>
                <a:gd name="connsiteY34" fmla="*/ 4752975 h 5057775"/>
                <a:gd name="connsiteX35" fmla="*/ 6524625 w 9124950"/>
                <a:gd name="connsiteY35" fmla="*/ 4724400 h 5057775"/>
                <a:gd name="connsiteX36" fmla="*/ 6677025 w 9124950"/>
                <a:gd name="connsiteY36" fmla="*/ 4791075 h 5057775"/>
                <a:gd name="connsiteX37" fmla="*/ 6867525 w 9124950"/>
                <a:gd name="connsiteY37" fmla="*/ 4486275 h 5057775"/>
                <a:gd name="connsiteX38" fmla="*/ 7229475 w 9124950"/>
                <a:gd name="connsiteY38" fmla="*/ 4457700 h 5057775"/>
                <a:gd name="connsiteX39" fmla="*/ 7286625 w 9124950"/>
                <a:gd name="connsiteY39" fmla="*/ 4343400 h 5057775"/>
                <a:gd name="connsiteX40" fmla="*/ 7267575 w 9124950"/>
                <a:gd name="connsiteY40" fmla="*/ 4238625 h 5057775"/>
                <a:gd name="connsiteX41" fmla="*/ 7486650 w 9124950"/>
                <a:gd name="connsiteY41" fmla="*/ 4133850 h 5057775"/>
                <a:gd name="connsiteX42" fmla="*/ 7467600 w 9124950"/>
                <a:gd name="connsiteY42" fmla="*/ 4019550 h 5057775"/>
                <a:gd name="connsiteX43" fmla="*/ 7534275 w 9124950"/>
                <a:gd name="connsiteY43" fmla="*/ 3924300 h 5057775"/>
                <a:gd name="connsiteX44" fmla="*/ 7677150 w 9124950"/>
                <a:gd name="connsiteY44" fmla="*/ 3886200 h 5057775"/>
                <a:gd name="connsiteX45" fmla="*/ 7791450 w 9124950"/>
                <a:gd name="connsiteY45" fmla="*/ 3886200 h 5057775"/>
                <a:gd name="connsiteX46" fmla="*/ 7877175 w 9124950"/>
                <a:gd name="connsiteY46" fmla="*/ 3867150 h 5057775"/>
                <a:gd name="connsiteX47" fmla="*/ 7877175 w 9124950"/>
                <a:gd name="connsiteY47" fmla="*/ 3810000 h 5057775"/>
                <a:gd name="connsiteX48" fmla="*/ 7905750 w 9124950"/>
                <a:gd name="connsiteY48" fmla="*/ 3810000 h 5057775"/>
                <a:gd name="connsiteX49" fmla="*/ 7953375 w 9124950"/>
                <a:gd name="connsiteY49" fmla="*/ 3724275 h 5057775"/>
                <a:gd name="connsiteX50" fmla="*/ 7839075 w 9124950"/>
                <a:gd name="connsiteY50" fmla="*/ 3619500 h 5057775"/>
                <a:gd name="connsiteX51" fmla="*/ 7724775 w 9124950"/>
                <a:gd name="connsiteY51" fmla="*/ 3543300 h 5057775"/>
                <a:gd name="connsiteX52" fmla="*/ 7639050 w 9124950"/>
                <a:gd name="connsiteY52" fmla="*/ 3467100 h 5057775"/>
                <a:gd name="connsiteX53" fmla="*/ 7600950 w 9124950"/>
                <a:gd name="connsiteY53" fmla="*/ 3381375 h 5057775"/>
                <a:gd name="connsiteX54" fmla="*/ 7591425 w 9124950"/>
                <a:gd name="connsiteY54" fmla="*/ 3248025 h 5057775"/>
                <a:gd name="connsiteX55" fmla="*/ 7591425 w 9124950"/>
                <a:gd name="connsiteY55" fmla="*/ 3248025 h 5057775"/>
                <a:gd name="connsiteX56" fmla="*/ 7591425 w 9124950"/>
                <a:gd name="connsiteY56" fmla="*/ 3248025 h 5057775"/>
                <a:gd name="connsiteX57" fmla="*/ 7762875 w 9124950"/>
                <a:gd name="connsiteY57" fmla="*/ 3171825 h 5057775"/>
                <a:gd name="connsiteX58" fmla="*/ 7762875 w 9124950"/>
                <a:gd name="connsiteY58" fmla="*/ 3171825 h 5057775"/>
                <a:gd name="connsiteX59" fmla="*/ 7943850 w 9124950"/>
                <a:gd name="connsiteY59" fmla="*/ 3124200 h 5057775"/>
                <a:gd name="connsiteX60" fmla="*/ 8001000 w 9124950"/>
                <a:gd name="connsiteY60" fmla="*/ 2914650 h 5057775"/>
                <a:gd name="connsiteX61" fmla="*/ 8248650 w 9124950"/>
                <a:gd name="connsiteY61" fmla="*/ 2714625 h 5057775"/>
                <a:gd name="connsiteX62" fmla="*/ 8343900 w 9124950"/>
                <a:gd name="connsiteY62" fmla="*/ 2581275 h 5057775"/>
                <a:gd name="connsiteX63" fmla="*/ 8524875 w 9124950"/>
                <a:gd name="connsiteY63" fmla="*/ 2762250 h 5057775"/>
                <a:gd name="connsiteX64" fmla="*/ 8620125 w 9124950"/>
                <a:gd name="connsiteY64" fmla="*/ 2895600 h 5057775"/>
                <a:gd name="connsiteX65" fmla="*/ 8715375 w 9124950"/>
                <a:gd name="connsiteY65" fmla="*/ 2952750 h 5057775"/>
                <a:gd name="connsiteX66" fmla="*/ 8696325 w 9124950"/>
                <a:gd name="connsiteY66" fmla="*/ 2990850 h 5057775"/>
                <a:gd name="connsiteX67" fmla="*/ 8696325 w 9124950"/>
                <a:gd name="connsiteY67" fmla="*/ 2990850 h 5057775"/>
                <a:gd name="connsiteX68" fmla="*/ 8763000 w 9124950"/>
                <a:gd name="connsiteY68" fmla="*/ 2981325 h 5057775"/>
                <a:gd name="connsiteX69" fmla="*/ 8772525 w 9124950"/>
                <a:gd name="connsiteY69" fmla="*/ 2905125 h 5057775"/>
                <a:gd name="connsiteX70" fmla="*/ 8772525 w 9124950"/>
                <a:gd name="connsiteY70" fmla="*/ 2752725 h 5057775"/>
                <a:gd name="connsiteX71" fmla="*/ 8839200 w 9124950"/>
                <a:gd name="connsiteY71" fmla="*/ 2609850 h 5057775"/>
                <a:gd name="connsiteX72" fmla="*/ 8553450 w 9124950"/>
                <a:gd name="connsiteY72" fmla="*/ 2381250 h 5057775"/>
                <a:gd name="connsiteX73" fmla="*/ 8429625 w 9124950"/>
                <a:gd name="connsiteY73" fmla="*/ 2295525 h 5057775"/>
                <a:gd name="connsiteX74" fmla="*/ 8324850 w 9124950"/>
                <a:gd name="connsiteY74" fmla="*/ 2343150 h 5057775"/>
                <a:gd name="connsiteX75" fmla="*/ 8277225 w 9124950"/>
                <a:gd name="connsiteY75" fmla="*/ 2238375 h 5057775"/>
                <a:gd name="connsiteX76" fmla="*/ 7943850 w 9124950"/>
                <a:gd name="connsiteY76" fmla="*/ 2190750 h 5057775"/>
                <a:gd name="connsiteX77" fmla="*/ 7820025 w 9124950"/>
                <a:gd name="connsiteY77" fmla="*/ 1962150 h 5057775"/>
                <a:gd name="connsiteX78" fmla="*/ 7734300 w 9124950"/>
                <a:gd name="connsiteY78" fmla="*/ 1943100 h 5057775"/>
                <a:gd name="connsiteX79" fmla="*/ 6943725 w 9124950"/>
                <a:gd name="connsiteY79" fmla="*/ 1847850 h 5057775"/>
                <a:gd name="connsiteX80" fmla="*/ 7048500 w 9124950"/>
                <a:gd name="connsiteY80" fmla="*/ 1771650 h 5057775"/>
                <a:gd name="connsiteX81" fmla="*/ 7105650 w 9124950"/>
                <a:gd name="connsiteY81" fmla="*/ 1600200 h 5057775"/>
                <a:gd name="connsiteX82" fmla="*/ 7267575 w 9124950"/>
                <a:gd name="connsiteY82" fmla="*/ 1619250 h 5057775"/>
                <a:gd name="connsiteX83" fmla="*/ 7343775 w 9124950"/>
                <a:gd name="connsiteY83" fmla="*/ 1590675 h 5057775"/>
                <a:gd name="connsiteX84" fmla="*/ 7381875 w 9124950"/>
                <a:gd name="connsiteY84" fmla="*/ 1485900 h 5057775"/>
                <a:gd name="connsiteX85" fmla="*/ 7353300 w 9124950"/>
                <a:gd name="connsiteY85" fmla="*/ 1381125 h 5057775"/>
                <a:gd name="connsiteX86" fmla="*/ 7353300 w 9124950"/>
                <a:gd name="connsiteY86" fmla="*/ 1323975 h 5057775"/>
                <a:gd name="connsiteX87" fmla="*/ 7277100 w 9124950"/>
                <a:gd name="connsiteY87" fmla="*/ 1295400 h 5057775"/>
                <a:gd name="connsiteX88" fmla="*/ 7134225 w 9124950"/>
                <a:gd name="connsiteY88" fmla="*/ 1219200 h 5057775"/>
                <a:gd name="connsiteX89" fmla="*/ 7134225 w 9124950"/>
                <a:gd name="connsiteY89" fmla="*/ 1219200 h 5057775"/>
                <a:gd name="connsiteX90" fmla="*/ 7019925 w 9124950"/>
                <a:gd name="connsiteY90" fmla="*/ 1181100 h 5057775"/>
                <a:gd name="connsiteX91" fmla="*/ 6981825 w 9124950"/>
                <a:gd name="connsiteY91" fmla="*/ 1247775 h 5057775"/>
                <a:gd name="connsiteX92" fmla="*/ 6686550 w 9124950"/>
                <a:gd name="connsiteY92" fmla="*/ 838200 h 5057775"/>
                <a:gd name="connsiteX93" fmla="*/ 6600825 w 9124950"/>
                <a:gd name="connsiteY93" fmla="*/ 819150 h 5057775"/>
                <a:gd name="connsiteX94" fmla="*/ 6581775 w 9124950"/>
                <a:gd name="connsiteY94" fmla="*/ 790575 h 5057775"/>
                <a:gd name="connsiteX95" fmla="*/ 6429375 w 9124950"/>
                <a:gd name="connsiteY95" fmla="*/ 800100 h 5057775"/>
                <a:gd name="connsiteX96" fmla="*/ 6457950 w 9124950"/>
                <a:gd name="connsiteY96" fmla="*/ 733425 h 5057775"/>
                <a:gd name="connsiteX97" fmla="*/ 6391275 w 9124950"/>
                <a:gd name="connsiteY97" fmla="*/ 714375 h 5057775"/>
                <a:gd name="connsiteX98" fmla="*/ 6276975 w 9124950"/>
                <a:gd name="connsiteY98" fmla="*/ 790575 h 5057775"/>
                <a:gd name="connsiteX99" fmla="*/ 6172200 w 9124950"/>
                <a:gd name="connsiteY99" fmla="*/ 771525 h 5057775"/>
                <a:gd name="connsiteX100" fmla="*/ 6172200 w 9124950"/>
                <a:gd name="connsiteY100" fmla="*/ 857250 h 5057775"/>
                <a:gd name="connsiteX101" fmla="*/ 6172200 w 9124950"/>
                <a:gd name="connsiteY101" fmla="*/ 857250 h 5057775"/>
                <a:gd name="connsiteX102" fmla="*/ 6124575 w 9124950"/>
                <a:gd name="connsiteY102" fmla="*/ 809625 h 5057775"/>
                <a:gd name="connsiteX103" fmla="*/ 6124575 w 9124950"/>
                <a:gd name="connsiteY103" fmla="*/ 809625 h 5057775"/>
                <a:gd name="connsiteX104" fmla="*/ 6038850 w 9124950"/>
                <a:gd name="connsiteY104" fmla="*/ 800100 h 5057775"/>
                <a:gd name="connsiteX105" fmla="*/ 5962650 w 9124950"/>
                <a:gd name="connsiteY105" fmla="*/ 857250 h 5057775"/>
                <a:gd name="connsiteX106" fmla="*/ 5962650 w 9124950"/>
                <a:gd name="connsiteY106" fmla="*/ 857250 h 5057775"/>
                <a:gd name="connsiteX107" fmla="*/ 5810250 w 9124950"/>
                <a:gd name="connsiteY107" fmla="*/ 1019175 h 5057775"/>
                <a:gd name="connsiteX108" fmla="*/ 5829300 w 9124950"/>
                <a:gd name="connsiteY108" fmla="*/ 1066800 h 5057775"/>
                <a:gd name="connsiteX109" fmla="*/ 5667375 w 9124950"/>
                <a:gd name="connsiteY109" fmla="*/ 1038225 h 5057775"/>
                <a:gd name="connsiteX110" fmla="*/ 5562600 w 9124950"/>
                <a:gd name="connsiteY110" fmla="*/ 1076325 h 5057775"/>
                <a:gd name="connsiteX111" fmla="*/ 5534025 w 9124950"/>
                <a:gd name="connsiteY111" fmla="*/ 1200150 h 5057775"/>
                <a:gd name="connsiteX112" fmla="*/ 5314950 w 9124950"/>
                <a:gd name="connsiteY112" fmla="*/ 1304925 h 5057775"/>
                <a:gd name="connsiteX113" fmla="*/ 5153025 w 9124950"/>
                <a:gd name="connsiteY113" fmla="*/ 1362075 h 5057775"/>
                <a:gd name="connsiteX114" fmla="*/ 4933950 w 9124950"/>
                <a:gd name="connsiteY114" fmla="*/ 1323975 h 5057775"/>
                <a:gd name="connsiteX115" fmla="*/ 4733925 w 9124950"/>
                <a:gd name="connsiteY115" fmla="*/ 1304925 h 5057775"/>
                <a:gd name="connsiteX116" fmla="*/ 4419600 w 9124950"/>
                <a:gd name="connsiteY116" fmla="*/ 1104900 h 5057775"/>
                <a:gd name="connsiteX117" fmla="*/ 4286250 w 9124950"/>
                <a:gd name="connsiteY117" fmla="*/ 1152525 h 5057775"/>
                <a:gd name="connsiteX118" fmla="*/ 4181475 w 9124950"/>
                <a:gd name="connsiteY118" fmla="*/ 1190625 h 5057775"/>
                <a:gd name="connsiteX119" fmla="*/ 4029075 w 9124950"/>
                <a:gd name="connsiteY119" fmla="*/ 1190625 h 5057775"/>
                <a:gd name="connsiteX120" fmla="*/ 3914775 w 9124950"/>
                <a:gd name="connsiteY120" fmla="*/ 1181100 h 5057775"/>
                <a:gd name="connsiteX121" fmla="*/ 3857625 w 9124950"/>
                <a:gd name="connsiteY121" fmla="*/ 1104900 h 5057775"/>
                <a:gd name="connsiteX122" fmla="*/ 3857625 w 9124950"/>
                <a:gd name="connsiteY122" fmla="*/ 1104900 h 5057775"/>
                <a:gd name="connsiteX123" fmla="*/ 3857625 w 9124950"/>
                <a:gd name="connsiteY123" fmla="*/ 1104900 h 5057775"/>
                <a:gd name="connsiteX124" fmla="*/ 3810000 w 9124950"/>
                <a:gd name="connsiteY124" fmla="*/ 1038225 h 5057775"/>
                <a:gd name="connsiteX125" fmla="*/ 3714750 w 9124950"/>
                <a:gd name="connsiteY125" fmla="*/ 981075 h 5057775"/>
                <a:gd name="connsiteX126" fmla="*/ 3495675 w 9124950"/>
                <a:gd name="connsiteY126" fmla="*/ 942975 h 5057775"/>
                <a:gd name="connsiteX127" fmla="*/ 3333750 w 9124950"/>
                <a:gd name="connsiteY127" fmla="*/ 876300 h 5057775"/>
                <a:gd name="connsiteX128" fmla="*/ 3333750 w 9124950"/>
                <a:gd name="connsiteY128" fmla="*/ 876300 h 5057775"/>
                <a:gd name="connsiteX129" fmla="*/ 3105150 w 9124950"/>
                <a:gd name="connsiteY129" fmla="*/ 752475 h 5057775"/>
                <a:gd name="connsiteX130" fmla="*/ 3009900 w 9124950"/>
                <a:gd name="connsiteY130" fmla="*/ 704850 h 5057775"/>
                <a:gd name="connsiteX131" fmla="*/ 2857500 w 9124950"/>
                <a:gd name="connsiteY131" fmla="*/ 809625 h 5057775"/>
                <a:gd name="connsiteX132" fmla="*/ 2724150 w 9124950"/>
                <a:gd name="connsiteY132" fmla="*/ 752475 h 5057775"/>
                <a:gd name="connsiteX133" fmla="*/ 2628900 w 9124950"/>
                <a:gd name="connsiteY133" fmla="*/ 657225 h 5057775"/>
                <a:gd name="connsiteX134" fmla="*/ 2524125 w 9124950"/>
                <a:gd name="connsiteY134" fmla="*/ 352425 h 5057775"/>
                <a:gd name="connsiteX135" fmla="*/ 2381250 w 9124950"/>
                <a:gd name="connsiteY135" fmla="*/ 304800 h 5057775"/>
                <a:gd name="connsiteX136" fmla="*/ 2171700 w 9124950"/>
                <a:gd name="connsiteY136" fmla="*/ 323850 h 5057775"/>
                <a:gd name="connsiteX137" fmla="*/ 2181225 w 9124950"/>
                <a:gd name="connsiteY137" fmla="*/ 228600 h 5057775"/>
                <a:gd name="connsiteX138" fmla="*/ 2038350 w 9124950"/>
                <a:gd name="connsiteY138" fmla="*/ 171450 h 5057775"/>
                <a:gd name="connsiteX139" fmla="*/ 1733550 w 9124950"/>
                <a:gd name="connsiteY139" fmla="*/ 323850 h 5057775"/>
                <a:gd name="connsiteX140" fmla="*/ 1647825 w 9124950"/>
                <a:gd name="connsiteY140" fmla="*/ 476250 h 5057775"/>
                <a:gd name="connsiteX141" fmla="*/ 1447800 w 9124950"/>
                <a:gd name="connsiteY141" fmla="*/ 666750 h 5057775"/>
                <a:gd name="connsiteX142" fmla="*/ 1447800 w 9124950"/>
                <a:gd name="connsiteY142" fmla="*/ 666750 h 5057775"/>
                <a:gd name="connsiteX143" fmla="*/ 1400175 w 9124950"/>
                <a:gd name="connsiteY143" fmla="*/ 742950 h 5057775"/>
                <a:gd name="connsiteX144" fmla="*/ 1266825 w 9124950"/>
                <a:gd name="connsiteY144" fmla="*/ 781050 h 5057775"/>
                <a:gd name="connsiteX145" fmla="*/ 1247775 w 9124950"/>
                <a:gd name="connsiteY145" fmla="*/ 876300 h 5057775"/>
                <a:gd name="connsiteX146" fmla="*/ 1133475 w 9124950"/>
                <a:gd name="connsiteY146" fmla="*/ 962025 h 5057775"/>
                <a:gd name="connsiteX147" fmla="*/ 1000125 w 9124950"/>
                <a:gd name="connsiteY147" fmla="*/ 1066800 h 5057775"/>
                <a:gd name="connsiteX148" fmla="*/ 914400 w 9124950"/>
                <a:gd name="connsiteY148" fmla="*/ 1257300 h 5057775"/>
                <a:gd name="connsiteX149" fmla="*/ 857250 w 9124950"/>
                <a:gd name="connsiteY149" fmla="*/ 1428750 h 5057775"/>
                <a:gd name="connsiteX150" fmla="*/ 676275 w 9124950"/>
                <a:gd name="connsiteY150" fmla="*/ 1609725 h 5057775"/>
                <a:gd name="connsiteX151" fmla="*/ 447675 w 9124950"/>
                <a:gd name="connsiteY151" fmla="*/ 1838325 h 5057775"/>
                <a:gd name="connsiteX152" fmla="*/ 266700 w 9124950"/>
                <a:gd name="connsiteY152" fmla="*/ 1847850 h 5057775"/>
                <a:gd name="connsiteX153" fmla="*/ 238125 w 9124950"/>
                <a:gd name="connsiteY153" fmla="*/ 1857375 h 5057775"/>
                <a:gd name="connsiteX154" fmla="*/ 0 w 9124950"/>
                <a:gd name="connsiteY154" fmla="*/ 1809750 h 5057775"/>
                <a:gd name="connsiteX155" fmla="*/ 0 w 9124950"/>
                <a:gd name="connsiteY155"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00950 w 9134475"/>
                <a:gd name="connsiteY56" fmla="*/ 324802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696075 w 9134475"/>
                <a:gd name="connsiteY92" fmla="*/ 838200 h 5057775"/>
                <a:gd name="connsiteX93" fmla="*/ 6610350 w 9134475"/>
                <a:gd name="connsiteY93" fmla="*/ 819150 h 5057775"/>
                <a:gd name="connsiteX94" fmla="*/ 6591300 w 9134475"/>
                <a:gd name="connsiteY94" fmla="*/ 790575 h 5057775"/>
                <a:gd name="connsiteX95" fmla="*/ 6438900 w 9134475"/>
                <a:gd name="connsiteY95" fmla="*/ 800100 h 5057775"/>
                <a:gd name="connsiteX96" fmla="*/ 6467475 w 9134475"/>
                <a:gd name="connsiteY96" fmla="*/ 733425 h 5057775"/>
                <a:gd name="connsiteX97" fmla="*/ 6400800 w 9134475"/>
                <a:gd name="connsiteY97" fmla="*/ 714375 h 5057775"/>
                <a:gd name="connsiteX98" fmla="*/ 6286500 w 9134475"/>
                <a:gd name="connsiteY98" fmla="*/ 790575 h 5057775"/>
                <a:gd name="connsiteX99" fmla="*/ 6181725 w 9134475"/>
                <a:gd name="connsiteY99" fmla="*/ 771525 h 5057775"/>
                <a:gd name="connsiteX100" fmla="*/ 6181725 w 9134475"/>
                <a:gd name="connsiteY100" fmla="*/ 857250 h 5057775"/>
                <a:gd name="connsiteX101" fmla="*/ 6181725 w 9134475"/>
                <a:gd name="connsiteY101" fmla="*/ 857250 h 5057775"/>
                <a:gd name="connsiteX102" fmla="*/ 6134100 w 9134475"/>
                <a:gd name="connsiteY102" fmla="*/ 809625 h 5057775"/>
                <a:gd name="connsiteX103" fmla="*/ 6134100 w 9134475"/>
                <a:gd name="connsiteY103" fmla="*/ 809625 h 5057775"/>
                <a:gd name="connsiteX104" fmla="*/ 6048375 w 9134475"/>
                <a:gd name="connsiteY104" fmla="*/ 800100 h 5057775"/>
                <a:gd name="connsiteX105" fmla="*/ 5972175 w 9134475"/>
                <a:gd name="connsiteY105" fmla="*/ 857250 h 5057775"/>
                <a:gd name="connsiteX106" fmla="*/ 5972175 w 9134475"/>
                <a:gd name="connsiteY106" fmla="*/ 857250 h 5057775"/>
                <a:gd name="connsiteX107" fmla="*/ 5819775 w 9134475"/>
                <a:gd name="connsiteY107" fmla="*/ 1019175 h 5057775"/>
                <a:gd name="connsiteX108" fmla="*/ 5838825 w 9134475"/>
                <a:gd name="connsiteY108" fmla="*/ 1066800 h 5057775"/>
                <a:gd name="connsiteX109" fmla="*/ 5676900 w 9134475"/>
                <a:gd name="connsiteY109" fmla="*/ 1038225 h 5057775"/>
                <a:gd name="connsiteX110" fmla="*/ 5572125 w 9134475"/>
                <a:gd name="connsiteY110" fmla="*/ 1076325 h 5057775"/>
                <a:gd name="connsiteX111" fmla="*/ 5543550 w 9134475"/>
                <a:gd name="connsiteY111" fmla="*/ 1200150 h 5057775"/>
                <a:gd name="connsiteX112" fmla="*/ 5324475 w 9134475"/>
                <a:gd name="connsiteY112" fmla="*/ 1304925 h 5057775"/>
                <a:gd name="connsiteX113" fmla="*/ 5162550 w 9134475"/>
                <a:gd name="connsiteY113" fmla="*/ 1362075 h 5057775"/>
                <a:gd name="connsiteX114" fmla="*/ 4943475 w 9134475"/>
                <a:gd name="connsiteY114" fmla="*/ 1323975 h 5057775"/>
                <a:gd name="connsiteX115" fmla="*/ 4743450 w 9134475"/>
                <a:gd name="connsiteY115" fmla="*/ 1304925 h 5057775"/>
                <a:gd name="connsiteX116" fmla="*/ 4429125 w 9134475"/>
                <a:gd name="connsiteY116" fmla="*/ 1104900 h 5057775"/>
                <a:gd name="connsiteX117" fmla="*/ 4295775 w 9134475"/>
                <a:gd name="connsiteY117" fmla="*/ 1152525 h 5057775"/>
                <a:gd name="connsiteX118" fmla="*/ 4191000 w 9134475"/>
                <a:gd name="connsiteY118" fmla="*/ 1190625 h 5057775"/>
                <a:gd name="connsiteX119" fmla="*/ 4038600 w 9134475"/>
                <a:gd name="connsiteY119" fmla="*/ 1190625 h 5057775"/>
                <a:gd name="connsiteX120" fmla="*/ 3924300 w 9134475"/>
                <a:gd name="connsiteY120" fmla="*/ 1181100 h 5057775"/>
                <a:gd name="connsiteX121" fmla="*/ 3867150 w 9134475"/>
                <a:gd name="connsiteY121" fmla="*/ 1104900 h 5057775"/>
                <a:gd name="connsiteX122" fmla="*/ 3867150 w 9134475"/>
                <a:gd name="connsiteY122" fmla="*/ 1104900 h 5057775"/>
                <a:gd name="connsiteX123" fmla="*/ 3867150 w 9134475"/>
                <a:gd name="connsiteY123" fmla="*/ 1104900 h 5057775"/>
                <a:gd name="connsiteX124" fmla="*/ 3819525 w 9134475"/>
                <a:gd name="connsiteY124" fmla="*/ 1038225 h 5057775"/>
                <a:gd name="connsiteX125" fmla="*/ 3724275 w 9134475"/>
                <a:gd name="connsiteY125" fmla="*/ 981075 h 5057775"/>
                <a:gd name="connsiteX126" fmla="*/ 3505200 w 9134475"/>
                <a:gd name="connsiteY126" fmla="*/ 942975 h 5057775"/>
                <a:gd name="connsiteX127" fmla="*/ 3343275 w 9134475"/>
                <a:gd name="connsiteY127" fmla="*/ 876300 h 5057775"/>
                <a:gd name="connsiteX128" fmla="*/ 3343275 w 9134475"/>
                <a:gd name="connsiteY128" fmla="*/ 876300 h 5057775"/>
                <a:gd name="connsiteX129" fmla="*/ 3114675 w 9134475"/>
                <a:gd name="connsiteY129" fmla="*/ 752475 h 5057775"/>
                <a:gd name="connsiteX130" fmla="*/ 3019425 w 9134475"/>
                <a:gd name="connsiteY130" fmla="*/ 704850 h 5057775"/>
                <a:gd name="connsiteX131" fmla="*/ 2867025 w 9134475"/>
                <a:gd name="connsiteY131" fmla="*/ 809625 h 5057775"/>
                <a:gd name="connsiteX132" fmla="*/ 2733675 w 9134475"/>
                <a:gd name="connsiteY132" fmla="*/ 752475 h 5057775"/>
                <a:gd name="connsiteX133" fmla="*/ 2638425 w 9134475"/>
                <a:gd name="connsiteY133" fmla="*/ 657225 h 5057775"/>
                <a:gd name="connsiteX134" fmla="*/ 2533650 w 9134475"/>
                <a:gd name="connsiteY134" fmla="*/ 352425 h 5057775"/>
                <a:gd name="connsiteX135" fmla="*/ 2390775 w 9134475"/>
                <a:gd name="connsiteY135" fmla="*/ 304800 h 5057775"/>
                <a:gd name="connsiteX136" fmla="*/ 2181225 w 9134475"/>
                <a:gd name="connsiteY136" fmla="*/ 323850 h 5057775"/>
                <a:gd name="connsiteX137" fmla="*/ 2190750 w 9134475"/>
                <a:gd name="connsiteY137" fmla="*/ 228600 h 5057775"/>
                <a:gd name="connsiteX138" fmla="*/ 2047875 w 9134475"/>
                <a:gd name="connsiteY138" fmla="*/ 171450 h 5057775"/>
                <a:gd name="connsiteX139" fmla="*/ 1743075 w 9134475"/>
                <a:gd name="connsiteY139" fmla="*/ 323850 h 5057775"/>
                <a:gd name="connsiteX140" fmla="*/ 1657350 w 9134475"/>
                <a:gd name="connsiteY140" fmla="*/ 476250 h 5057775"/>
                <a:gd name="connsiteX141" fmla="*/ 1457325 w 9134475"/>
                <a:gd name="connsiteY141" fmla="*/ 666750 h 5057775"/>
                <a:gd name="connsiteX142" fmla="*/ 1457325 w 9134475"/>
                <a:gd name="connsiteY142" fmla="*/ 666750 h 5057775"/>
                <a:gd name="connsiteX143" fmla="*/ 1409700 w 9134475"/>
                <a:gd name="connsiteY143" fmla="*/ 742950 h 5057775"/>
                <a:gd name="connsiteX144" fmla="*/ 1276350 w 9134475"/>
                <a:gd name="connsiteY144" fmla="*/ 781050 h 5057775"/>
                <a:gd name="connsiteX145" fmla="*/ 1257300 w 9134475"/>
                <a:gd name="connsiteY145" fmla="*/ 876300 h 5057775"/>
                <a:gd name="connsiteX146" fmla="*/ 1143000 w 9134475"/>
                <a:gd name="connsiteY146" fmla="*/ 962025 h 5057775"/>
                <a:gd name="connsiteX147" fmla="*/ 1009650 w 9134475"/>
                <a:gd name="connsiteY147" fmla="*/ 1066800 h 5057775"/>
                <a:gd name="connsiteX148" fmla="*/ 923925 w 9134475"/>
                <a:gd name="connsiteY148" fmla="*/ 1257300 h 5057775"/>
                <a:gd name="connsiteX149" fmla="*/ 866775 w 9134475"/>
                <a:gd name="connsiteY149" fmla="*/ 1428750 h 5057775"/>
                <a:gd name="connsiteX150" fmla="*/ 685800 w 9134475"/>
                <a:gd name="connsiteY150" fmla="*/ 1609725 h 5057775"/>
                <a:gd name="connsiteX151" fmla="*/ 457200 w 9134475"/>
                <a:gd name="connsiteY151" fmla="*/ 1838325 h 5057775"/>
                <a:gd name="connsiteX152" fmla="*/ 276225 w 9134475"/>
                <a:gd name="connsiteY152" fmla="*/ 1847850 h 5057775"/>
                <a:gd name="connsiteX153" fmla="*/ 247650 w 9134475"/>
                <a:gd name="connsiteY153" fmla="*/ 1857375 h 5057775"/>
                <a:gd name="connsiteX154" fmla="*/ 0 w 9134475"/>
                <a:gd name="connsiteY154" fmla="*/ 1866900 h 5057775"/>
                <a:gd name="connsiteX155" fmla="*/ 9525 w 9134475"/>
                <a:gd name="connsiteY155"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00950 w 9134475"/>
                <a:gd name="connsiteY56" fmla="*/ 324802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20000 w 9134475"/>
                <a:gd name="connsiteY56" fmla="*/ 322897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362450 w 9134475"/>
                <a:gd name="connsiteY23" fmla="*/ 4733925 h 5057775"/>
                <a:gd name="connsiteX24" fmla="*/ 4514850 w 9134475"/>
                <a:gd name="connsiteY24" fmla="*/ 4886325 h 5057775"/>
                <a:gd name="connsiteX25" fmla="*/ 4867275 w 9134475"/>
                <a:gd name="connsiteY25" fmla="*/ 4610100 h 5057775"/>
                <a:gd name="connsiteX26" fmla="*/ 4914900 w 9134475"/>
                <a:gd name="connsiteY26" fmla="*/ 4648200 h 5057775"/>
                <a:gd name="connsiteX27" fmla="*/ 4972050 w 9134475"/>
                <a:gd name="connsiteY27" fmla="*/ 4619625 h 5057775"/>
                <a:gd name="connsiteX28" fmla="*/ 5114925 w 9134475"/>
                <a:gd name="connsiteY28" fmla="*/ 4695825 h 5057775"/>
                <a:gd name="connsiteX29" fmla="*/ 5162550 w 9134475"/>
                <a:gd name="connsiteY29" fmla="*/ 4657725 h 5057775"/>
                <a:gd name="connsiteX30" fmla="*/ 5848350 w 9134475"/>
                <a:gd name="connsiteY30" fmla="*/ 4953000 h 5057775"/>
                <a:gd name="connsiteX31" fmla="*/ 5857875 w 9134475"/>
                <a:gd name="connsiteY31" fmla="*/ 4905375 h 5057775"/>
                <a:gd name="connsiteX32" fmla="*/ 6191250 w 9134475"/>
                <a:gd name="connsiteY32" fmla="*/ 5029200 h 5057775"/>
                <a:gd name="connsiteX33" fmla="*/ 6391275 w 9134475"/>
                <a:gd name="connsiteY33" fmla="*/ 4705350 h 5057775"/>
                <a:gd name="connsiteX34" fmla="*/ 6515100 w 9134475"/>
                <a:gd name="connsiteY34" fmla="*/ 4752975 h 5057775"/>
                <a:gd name="connsiteX35" fmla="*/ 6534150 w 9134475"/>
                <a:gd name="connsiteY35" fmla="*/ 4724400 h 5057775"/>
                <a:gd name="connsiteX36" fmla="*/ 6686550 w 9134475"/>
                <a:gd name="connsiteY36" fmla="*/ 4791075 h 5057775"/>
                <a:gd name="connsiteX37" fmla="*/ 6877050 w 9134475"/>
                <a:gd name="connsiteY37" fmla="*/ 4486275 h 5057775"/>
                <a:gd name="connsiteX38" fmla="*/ 7239000 w 9134475"/>
                <a:gd name="connsiteY38" fmla="*/ 4457700 h 5057775"/>
                <a:gd name="connsiteX39" fmla="*/ 7296150 w 9134475"/>
                <a:gd name="connsiteY39" fmla="*/ 4343400 h 5057775"/>
                <a:gd name="connsiteX40" fmla="*/ 7277100 w 9134475"/>
                <a:gd name="connsiteY40" fmla="*/ 4238625 h 5057775"/>
                <a:gd name="connsiteX41" fmla="*/ 7496175 w 9134475"/>
                <a:gd name="connsiteY41" fmla="*/ 4133850 h 5057775"/>
                <a:gd name="connsiteX42" fmla="*/ 7477125 w 9134475"/>
                <a:gd name="connsiteY42" fmla="*/ 4019550 h 5057775"/>
                <a:gd name="connsiteX43" fmla="*/ 7543800 w 9134475"/>
                <a:gd name="connsiteY43" fmla="*/ 3924300 h 5057775"/>
                <a:gd name="connsiteX44" fmla="*/ 7686675 w 9134475"/>
                <a:gd name="connsiteY44" fmla="*/ 3886200 h 5057775"/>
                <a:gd name="connsiteX45" fmla="*/ 7800975 w 9134475"/>
                <a:gd name="connsiteY45" fmla="*/ 3886200 h 5057775"/>
                <a:gd name="connsiteX46" fmla="*/ 7886700 w 9134475"/>
                <a:gd name="connsiteY46" fmla="*/ 3867150 h 5057775"/>
                <a:gd name="connsiteX47" fmla="*/ 7886700 w 9134475"/>
                <a:gd name="connsiteY47" fmla="*/ 3810000 h 5057775"/>
                <a:gd name="connsiteX48" fmla="*/ 7915275 w 9134475"/>
                <a:gd name="connsiteY48" fmla="*/ 3810000 h 5057775"/>
                <a:gd name="connsiteX49" fmla="*/ 7962900 w 9134475"/>
                <a:gd name="connsiteY49" fmla="*/ 3724275 h 5057775"/>
                <a:gd name="connsiteX50" fmla="*/ 7848600 w 9134475"/>
                <a:gd name="connsiteY50" fmla="*/ 3619500 h 5057775"/>
                <a:gd name="connsiteX51" fmla="*/ 7734300 w 9134475"/>
                <a:gd name="connsiteY51" fmla="*/ 3543300 h 5057775"/>
                <a:gd name="connsiteX52" fmla="*/ 7648575 w 9134475"/>
                <a:gd name="connsiteY52" fmla="*/ 3467100 h 5057775"/>
                <a:gd name="connsiteX53" fmla="*/ 7610475 w 9134475"/>
                <a:gd name="connsiteY53" fmla="*/ 3381375 h 5057775"/>
                <a:gd name="connsiteX54" fmla="*/ 7600950 w 9134475"/>
                <a:gd name="connsiteY54" fmla="*/ 3248025 h 5057775"/>
                <a:gd name="connsiteX55" fmla="*/ 7600950 w 9134475"/>
                <a:gd name="connsiteY55" fmla="*/ 3248025 h 5057775"/>
                <a:gd name="connsiteX56" fmla="*/ 7620000 w 9134475"/>
                <a:gd name="connsiteY56" fmla="*/ 3228975 h 5057775"/>
                <a:gd name="connsiteX57" fmla="*/ 7772400 w 9134475"/>
                <a:gd name="connsiteY57" fmla="*/ 3171825 h 5057775"/>
                <a:gd name="connsiteX58" fmla="*/ 7772400 w 9134475"/>
                <a:gd name="connsiteY58" fmla="*/ 3171825 h 5057775"/>
                <a:gd name="connsiteX59" fmla="*/ 7953375 w 9134475"/>
                <a:gd name="connsiteY59" fmla="*/ 3124200 h 5057775"/>
                <a:gd name="connsiteX60" fmla="*/ 8010525 w 9134475"/>
                <a:gd name="connsiteY60" fmla="*/ 2914650 h 5057775"/>
                <a:gd name="connsiteX61" fmla="*/ 8258175 w 9134475"/>
                <a:gd name="connsiteY61" fmla="*/ 2714625 h 5057775"/>
                <a:gd name="connsiteX62" fmla="*/ 8353425 w 9134475"/>
                <a:gd name="connsiteY62" fmla="*/ 2581275 h 5057775"/>
                <a:gd name="connsiteX63" fmla="*/ 8534400 w 9134475"/>
                <a:gd name="connsiteY63" fmla="*/ 2762250 h 5057775"/>
                <a:gd name="connsiteX64" fmla="*/ 8629650 w 9134475"/>
                <a:gd name="connsiteY64" fmla="*/ 2895600 h 5057775"/>
                <a:gd name="connsiteX65" fmla="*/ 8724900 w 9134475"/>
                <a:gd name="connsiteY65" fmla="*/ 2952750 h 5057775"/>
                <a:gd name="connsiteX66" fmla="*/ 8705850 w 9134475"/>
                <a:gd name="connsiteY66" fmla="*/ 2990850 h 5057775"/>
                <a:gd name="connsiteX67" fmla="*/ 8705850 w 9134475"/>
                <a:gd name="connsiteY67" fmla="*/ 2990850 h 5057775"/>
                <a:gd name="connsiteX68" fmla="*/ 8772525 w 9134475"/>
                <a:gd name="connsiteY68" fmla="*/ 2981325 h 5057775"/>
                <a:gd name="connsiteX69" fmla="*/ 8782050 w 9134475"/>
                <a:gd name="connsiteY69" fmla="*/ 2905125 h 5057775"/>
                <a:gd name="connsiteX70" fmla="*/ 8782050 w 9134475"/>
                <a:gd name="connsiteY70" fmla="*/ 2752725 h 5057775"/>
                <a:gd name="connsiteX71" fmla="*/ 8848725 w 9134475"/>
                <a:gd name="connsiteY71" fmla="*/ 2609850 h 5057775"/>
                <a:gd name="connsiteX72" fmla="*/ 8562975 w 9134475"/>
                <a:gd name="connsiteY72" fmla="*/ 2381250 h 5057775"/>
                <a:gd name="connsiteX73" fmla="*/ 8439150 w 9134475"/>
                <a:gd name="connsiteY73" fmla="*/ 2295525 h 5057775"/>
                <a:gd name="connsiteX74" fmla="*/ 8334375 w 9134475"/>
                <a:gd name="connsiteY74" fmla="*/ 2343150 h 5057775"/>
                <a:gd name="connsiteX75" fmla="*/ 8286750 w 9134475"/>
                <a:gd name="connsiteY75" fmla="*/ 2238375 h 5057775"/>
                <a:gd name="connsiteX76" fmla="*/ 7953375 w 9134475"/>
                <a:gd name="connsiteY76" fmla="*/ 2190750 h 5057775"/>
                <a:gd name="connsiteX77" fmla="*/ 7829550 w 9134475"/>
                <a:gd name="connsiteY77" fmla="*/ 1962150 h 5057775"/>
                <a:gd name="connsiteX78" fmla="*/ 7743825 w 9134475"/>
                <a:gd name="connsiteY78" fmla="*/ 1943100 h 5057775"/>
                <a:gd name="connsiteX79" fmla="*/ 6953250 w 9134475"/>
                <a:gd name="connsiteY79" fmla="*/ 1847850 h 5057775"/>
                <a:gd name="connsiteX80" fmla="*/ 7058025 w 9134475"/>
                <a:gd name="connsiteY80" fmla="*/ 1771650 h 5057775"/>
                <a:gd name="connsiteX81" fmla="*/ 7115175 w 9134475"/>
                <a:gd name="connsiteY81" fmla="*/ 1600200 h 5057775"/>
                <a:gd name="connsiteX82" fmla="*/ 7277100 w 9134475"/>
                <a:gd name="connsiteY82" fmla="*/ 1619250 h 5057775"/>
                <a:gd name="connsiteX83" fmla="*/ 7353300 w 9134475"/>
                <a:gd name="connsiteY83" fmla="*/ 1590675 h 5057775"/>
                <a:gd name="connsiteX84" fmla="*/ 7391400 w 9134475"/>
                <a:gd name="connsiteY84" fmla="*/ 1485900 h 5057775"/>
                <a:gd name="connsiteX85" fmla="*/ 7362825 w 9134475"/>
                <a:gd name="connsiteY85" fmla="*/ 1381125 h 5057775"/>
                <a:gd name="connsiteX86" fmla="*/ 7362825 w 9134475"/>
                <a:gd name="connsiteY86" fmla="*/ 1323975 h 5057775"/>
                <a:gd name="connsiteX87" fmla="*/ 7286625 w 9134475"/>
                <a:gd name="connsiteY87" fmla="*/ 1295400 h 5057775"/>
                <a:gd name="connsiteX88" fmla="*/ 7143750 w 9134475"/>
                <a:gd name="connsiteY88" fmla="*/ 1219200 h 5057775"/>
                <a:gd name="connsiteX89" fmla="*/ 7143750 w 9134475"/>
                <a:gd name="connsiteY89" fmla="*/ 1219200 h 5057775"/>
                <a:gd name="connsiteX90" fmla="*/ 7029450 w 9134475"/>
                <a:gd name="connsiteY90" fmla="*/ 1181100 h 5057775"/>
                <a:gd name="connsiteX91" fmla="*/ 6991350 w 9134475"/>
                <a:gd name="connsiteY91" fmla="*/ 1247775 h 5057775"/>
                <a:gd name="connsiteX92" fmla="*/ 6791326 w 9134475"/>
                <a:gd name="connsiteY92" fmla="*/ 1009650 h 5057775"/>
                <a:gd name="connsiteX93" fmla="*/ 6696075 w 9134475"/>
                <a:gd name="connsiteY93" fmla="*/ 838200 h 5057775"/>
                <a:gd name="connsiteX94" fmla="*/ 6610350 w 9134475"/>
                <a:gd name="connsiteY94" fmla="*/ 819150 h 5057775"/>
                <a:gd name="connsiteX95" fmla="*/ 6591300 w 9134475"/>
                <a:gd name="connsiteY95" fmla="*/ 790575 h 5057775"/>
                <a:gd name="connsiteX96" fmla="*/ 6438900 w 9134475"/>
                <a:gd name="connsiteY96" fmla="*/ 800100 h 5057775"/>
                <a:gd name="connsiteX97" fmla="*/ 6467475 w 9134475"/>
                <a:gd name="connsiteY97" fmla="*/ 733425 h 5057775"/>
                <a:gd name="connsiteX98" fmla="*/ 6400800 w 9134475"/>
                <a:gd name="connsiteY98" fmla="*/ 714375 h 5057775"/>
                <a:gd name="connsiteX99" fmla="*/ 6286500 w 9134475"/>
                <a:gd name="connsiteY99" fmla="*/ 790575 h 5057775"/>
                <a:gd name="connsiteX100" fmla="*/ 6181725 w 9134475"/>
                <a:gd name="connsiteY100" fmla="*/ 771525 h 5057775"/>
                <a:gd name="connsiteX101" fmla="*/ 6181725 w 9134475"/>
                <a:gd name="connsiteY101" fmla="*/ 857250 h 5057775"/>
                <a:gd name="connsiteX102" fmla="*/ 6181725 w 9134475"/>
                <a:gd name="connsiteY102" fmla="*/ 857250 h 5057775"/>
                <a:gd name="connsiteX103" fmla="*/ 6134100 w 9134475"/>
                <a:gd name="connsiteY103" fmla="*/ 809625 h 5057775"/>
                <a:gd name="connsiteX104" fmla="*/ 6134100 w 9134475"/>
                <a:gd name="connsiteY104" fmla="*/ 809625 h 5057775"/>
                <a:gd name="connsiteX105" fmla="*/ 6048375 w 9134475"/>
                <a:gd name="connsiteY105" fmla="*/ 800100 h 5057775"/>
                <a:gd name="connsiteX106" fmla="*/ 5972175 w 9134475"/>
                <a:gd name="connsiteY106" fmla="*/ 857250 h 5057775"/>
                <a:gd name="connsiteX107" fmla="*/ 5972175 w 9134475"/>
                <a:gd name="connsiteY107" fmla="*/ 857250 h 5057775"/>
                <a:gd name="connsiteX108" fmla="*/ 5819775 w 9134475"/>
                <a:gd name="connsiteY108" fmla="*/ 1019175 h 5057775"/>
                <a:gd name="connsiteX109" fmla="*/ 5838825 w 9134475"/>
                <a:gd name="connsiteY109" fmla="*/ 1066800 h 5057775"/>
                <a:gd name="connsiteX110" fmla="*/ 5676900 w 9134475"/>
                <a:gd name="connsiteY110" fmla="*/ 1038225 h 5057775"/>
                <a:gd name="connsiteX111" fmla="*/ 5572125 w 9134475"/>
                <a:gd name="connsiteY111" fmla="*/ 1076325 h 5057775"/>
                <a:gd name="connsiteX112" fmla="*/ 5543550 w 9134475"/>
                <a:gd name="connsiteY112" fmla="*/ 1200150 h 5057775"/>
                <a:gd name="connsiteX113" fmla="*/ 5324475 w 9134475"/>
                <a:gd name="connsiteY113" fmla="*/ 1304925 h 5057775"/>
                <a:gd name="connsiteX114" fmla="*/ 5162550 w 9134475"/>
                <a:gd name="connsiteY114" fmla="*/ 1362075 h 5057775"/>
                <a:gd name="connsiteX115" fmla="*/ 4943475 w 9134475"/>
                <a:gd name="connsiteY115" fmla="*/ 1323975 h 5057775"/>
                <a:gd name="connsiteX116" fmla="*/ 4743450 w 9134475"/>
                <a:gd name="connsiteY116" fmla="*/ 1304925 h 5057775"/>
                <a:gd name="connsiteX117" fmla="*/ 4429125 w 9134475"/>
                <a:gd name="connsiteY117" fmla="*/ 1104900 h 5057775"/>
                <a:gd name="connsiteX118" fmla="*/ 4295775 w 9134475"/>
                <a:gd name="connsiteY118" fmla="*/ 1152525 h 5057775"/>
                <a:gd name="connsiteX119" fmla="*/ 4191000 w 9134475"/>
                <a:gd name="connsiteY119" fmla="*/ 1190625 h 5057775"/>
                <a:gd name="connsiteX120" fmla="*/ 4038600 w 9134475"/>
                <a:gd name="connsiteY120" fmla="*/ 1190625 h 5057775"/>
                <a:gd name="connsiteX121" fmla="*/ 3924300 w 9134475"/>
                <a:gd name="connsiteY121" fmla="*/ 1181100 h 5057775"/>
                <a:gd name="connsiteX122" fmla="*/ 3867150 w 9134475"/>
                <a:gd name="connsiteY122" fmla="*/ 1104900 h 5057775"/>
                <a:gd name="connsiteX123" fmla="*/ 3867150 w 9134475"/>
                <a:gd name="connsiteY123" fmla="*/ 1104900 h 5057775"/>
                <a:gd name="connsiteX124" fmla="*/ 3867150 w 9134475"/>
                <a:gd name="connsiteY124" fmla="*/ 1104900 h 5057775"/>
                <a:gd name="connsiteX125" fmla="*/ 3819525 w 9134475"/>
                <a:gd name="connsiteY125" fmla="*/ 1038225 h 5057775"/>
                <a:gd name="connsiteX126" fmla="*/ 3724275 w 9134475"/>
                <a:gd name="connsiteY126" fmla="*/ 981075 h 5057775"/>
                <a:gd name="connsiteX127" fmla="*/ 3505200 w 9134475"/>
                <a:gd name="connsiteY127" fmla="*/ 942975 h 5057775"/>
                <a:gd name="connsiteX128" fmla="*/ 3343275 w 9134475"/>
                <a:gd name="connsiteY128" fmla="*/ 876300 h 5057775"/>
                <a:gd name="connsiteX129" fmla="*/ 3343275 w 9134475"/>
                <a:gd name="connsiteY129" fmla="*/ 876300 h 5057775"/>
                <a:gd name="connsiteX130" fmla="*/ 3114675 w 9134475"/>
                <a:gd name="connsiteY130" fmla="*/ 752475 h 5057775"/>
                <a:gd name="connsiteX131" fmla="*/ 3019425 w 9134475"/>
                <a:gd name="connsiteY131" fmla="*/ 704850 h 5057775"/>
                <a:gd name="connsiteX132" fmla="*/ 2867025 w 9134475"/>
                <a:gd name="connsiteY132" fmla="*/ 809625 h 5057775"/>
                <a:gd name="connsiteX133" fmla="*/ 2733675 w 9134475"/>
                <a:gd name="connsiteY133" fmla="*/ 752475 h 5057775"/>
                <a:gd name="connsiteX134" fmla="*/ 2638425 w 9134475"/>
                <a:gd name="connsiteY134" fmla="*/ 657225 h 5057775"/>
                <a:gd name="connsiteX135" fmla="*/ 2533650 w 9134475"/>
                <a:gd name="connsiteY135" fmla="*/ 352425 h 5057775"/>
                <a:gd name="connsiteX136" fmla="*/ 2390775 w 9134475"/>
                <a:gd name="connsiteY136" fmla="*/ 304800 h 5057775"/>
                <a:gd name="connsiteX137" fmla="*/ 2181225 w 9134475"/>
                <a:gd name="connsiteY137" fmla="*/ 323850 h 5057775"/>
                <a:gd name="connsiteX138" fmla="*/ 2190750 w 9134475"/>
                <a:gd name="connsiteY138" fmla="*/ 228600 h 5057775"/>
                <a:gd name="connsiteX139" fmla="*/ 2047875 w 9134475"/>
                <a:gd name="connsiteY139" fmla="*/ 171450 h 5057775"/>
                <a:gd name="connsiteX140" fmla="*/ 1743075 w 9134475"/>
                <a:gd name="connsiteY140" fmla="*/ 323850 h 5057775"/>
                <a:gd name="connsiteX141" fmla="*/ 1657350 w 9134475"/>
                <a:gd name="connsiteY141" fmla="*/ 476250 h 5057775"/>
                <a:gd name="connsiteX142" fmla="*/ 1457325 w 9134475"/>
                <a:gd name="connsiteY142" fmla="*/ 666750 h 5057775"/>
                <a:gd name="connsiteX143" fmla="*/ 1457325 w 9134475"/>
                <a:gd name="connsiteY143" fmla="*/ 666750 h 5057775"/>
                <a:gd name="connsiteX144" fmla="*/ 1409700 w 9134475"/>
                <a:gd name="connsiteY144" fmla="*/ 742950 h 5057775"/>
                <a:gd name="connsiteX145" fmla="*/ 1276350 w 9134475"/>
                <a:gd name="connsiteY145" fmla="*/ 781050 h 5057775"/>
                <a:gd name="connsiteX146" fmla="*/ 1257300 w 9134475"/>
                <a:gd name="connsiteY146" fmla="*/ 876300 h 5057775"/>
                <a:gd name="connsiteX147" fmla="*/ 1143000 w 9134475"/>
                <a:gd name="connsiteY147" fmla="*/ 962025 h 5057775"/>
                <a:gd name="connsiteX148" fmla="*/ 1009650 w 9134475"/>
                <a:gd name="connsiteY148" fmla="*/ 1066800 h 5057775"/>
                <a:gd name="connsiteX149" fmla="*/ 923925 w 9134475"/>
                <a:gd name="connsiteY149" fmla="*/ 1257300 h 5057775"/>
                <a:gd name="connsiteX150" fmla="*/ 866775 w 9134475"/>
                <a:gd name="connsiteY150" fmla="*/ 1428750 h 5057775"/>
                <a:gd name="connsiteX151" fmla="*/ 685800 w 9134475"/>
                <a:gd name="connsiteY151" fmla="*/ 1609725 h 5057775"/>
                <a:gd name="connsiteX152" fmla="*/ 457200 w 9134475"/>
                <a:gd name="connsiteY152" fmla="*/ 1838325 h 5057775"/>
                <a:gd name="connsiteX153" fmla="*/ 276225 w 9134475"/>
                <a:gd name="connsiteY153" fmla="*/ 1847850 h 5057775"/>
                <a:gd name="connsiteX154" fmla="*/ 247650 w 9134475"/>
                <a:gd name="connsiteY154" fmla="*/ 1857375 h 5057775"/>
                <a:gd name="connsiteX155" fmla="*/ 0 w 9134475"/>
                <a:gd name="connsiteY155" fmla="*/ 1866900 h 5057775"/>
                <a:gd name="connsiteX156" fmla="*/ 9525 w 9134475"/>
                <a:gd name="connsiteY156"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3943350 w 9134475"/>
                <a:gd name="connsiteY21" fmla="*/ 4933950 h 5057775"/>
                <a:gd name="connsiteX22" fmla="*/ 4029075 w 9134475"/>
                <a:gd name="connsiteY22" fmla="*/ 4991100 h 5057775"/>
                <a:gd name="connsiteX23" fmla="*/ 4181476 w 9134475"/>
                <a:gd name="connsiteY23" fmla="*/ 4810125 h 5057775"/>
                <a:gd name="connsiteX24" fmla="*/ 4362450 w 9134475"/>
                <a:gd name="connsiteY24" fmla="*/ 4733925 h 5057775"/>
                <a:gd name="connsiteX25" fmla="*/ 4514850 w 9134475"/>
                <a:gd name="connsiteY25" fmla="*/ 4886325 h 5057775"/>
                <a:gd name="connsiteX26" fmla="*/ 4867275 w 9134475"/>
                <a:gd name="connsiteY26" fmla="*/ 4610100 h 5057775"/>
                <a:gd name="connsiteX27" fmla="*/ 4914900 w 9134475"/>
                <a:gd name="connsiteY27" fmla="*/ 4648200 h 5057775"/>
                <a:gd name="connsiteX28" fmla="*/ 4972050 w 9134475"/>
                <a:gd name="connsiteY28" fmla="*/ 4619625 h 5057775"/>
                <a:gd name="connsiteX29" fmla="*/ 5114925 w 9134475"/>
                <a:gd name="connsiteY29" fmla="*/ 4695825 h 5057775"/>
                <a:gd name="connsiteX30" fmla="*/ 5162550 w 9134475"/>
                <a:gd name="connsiteY30" fmla="*/ 4657725 h 5057775"/>
                <a:gd name="connsiteX31" fmla="*/ 5848350 w 9134475"/>
                <a:gd name="connsiteY31" fmla="*/ 4953000 h 5057775"/>
                <a:gd name="connsiteX32" fmla="*/ 5857875 w 9134475"/>
                <a:gd name="connsiteY32" fmla="*/ 4905375 h 5057775"/>
                <a:gd name="connsiteX33" fmla="*/ 6191250 w 9134475"/>
                <a:gd name="connsiteY33" fmla="*/ 5029200 h 5057775"/>
                <a:gd name="connsiteX34" fmla="*/ 6391275 w 9134475"/>
                <a:gd name="connsiteY34" fmla="*/ 4705350 h 5057775"/>
                <a:gd name="connsiteX35" fmla="*/ 6515100 w 9134475"/>
                <a:gd name="connsiteY35" fmla="*/ 4752975 h 5057775"/>
                <a:gd name="connsiteX36" fmla="*/ 6534150 w 9134475"/>
                <a:gd name="connsiteY36" fmla="*/ 4724400 h 5057775"/>
                <a:gd name="connsiteX37" fmla="*/ 6686550 w 9134475"/>
                <a:gd name="connsiteY37" fmla="*/ 4791075 h 5057775"/>
                <a:gd name="connsiteX38" fmla="*/ 6877050 w 9134475"/>
                <a:gd name="connsiteY38" fmla="*/ 4486275 h 5057775"/>
                <a:gd name="connsiteX39" fmla="*/ 7239000 w 9134475"/>
                <a:gd name="connsiteY39" fmla="*/ 4457700 h 5057775"/>
                <a:gd name="connsiteX40" fmla="*/ 7296150 w 9134475"/>
                <a:gd name="connsiteY40" fmla="*/ 4343400 h 5057775"/>
                <a:gd name="connsiteX41" fmla="*/ 7277100 w 9134475"/>
                <a:gd name="connsiteY41" fmla="*/ 4238625 h 5057775"/>
                <a:gd name="connsiteX42" fmla="*/ 7496175 w 9134475"/>
                <a:gd name="connsiteY42" fmla="*/ 4133850 h 5057775"/>
                <a:gd name="connsiteX43" fmla="*/ 7477125 w 9134475"/>
                <a:gd name="connsiteY43" fmla="*/ 4019550 h 5057775"/>
                <a:gd name="connsiteX44" fmla="*/ 7543800 w 9134475"/>
                <a:gd name="connsiteY44" fmla="*/ 3924300 h 5057775"/>
                <a:gd name="connsiteX45" fmla="*/ 7686675 w 9134475"/>
                <a:gd name="connsiteY45" fmla="*/ 3886200 h 5057775"/>
                <a:gd name="connsiteX46" fmla="*/ 7800975 w 9134475"/>
                <a:gd name="connsiteY46" fmla="*/ 3886200 h 5057775"/>
                <a:gd name="connsiteX47" fmla="*/ 7886700 w 9134475"/>
                <a:gd name="connsiteY47" fmla="*/ 3867150 h 5057775"/>
                <a:gd name="connsiteX48" fmla="*/ 7886700 w 9134475"/>
                <a:gd name="connsiteY48" fmla="*/ 3810000 h 5057775"/>
                <a:gd name="connsiteX49" fmla="*/ 7915275 w 9134475"/>
                <a:gd name="connsiteY49" fmla="*/ 3810000 h 5057775"/>
                <a:gd name="connsiteX50" fmla="*/ 7962900 w 9134475"/>
                <a:gd name="connsiteY50" fmla="*/ 3724275 h 5057775"/>
                <a:gd name="connsiteX51" fmla="*/ 7848600 w 9134475"/>
                <a:gd name="connsiteY51" fmla="*/ 3619500 h 5057775"/>
                <a:gd name="connsiteX52" fmla="*/ 7734300 w 9134475"/>
                <a:gd name="connsiteY52" fmla="*/ 3543300 h 5057775"/>
                <a:gd name="connsiteX53" fmla="*/ 7648575 w 9134475"/>
                <a:gd name="connsiteY53" fmla="*/ 3467100 h 5057775"/>
                <a:gd name="connsiteX54" fmla="*/ 7610475 w 9134475"/>
                <a:gd name="connsiteY54" fmla="*/ 3381375 h 5057775"/>
                <a:gd name="connsiteX55" fmla="*/ 7600950 w 9134475"/>
                <a:gd name="connsiteY55" fmla="*/ 3248025 h 5057775"/>
                <a:gd name="connsiteX56" fmla="*/ 7600950 w 9134475"/>
                <a:gd name="connsiteY56" fmla="*/ 3248025 h 5057775"/>
                <a:gd name="connsiteX57" fmla="*/ 7620000 w 9134475"/>
                <a:gd name="connsiteY57" fmla="*/ 3228975 h 5057775"/>
                <a:gd name="connsiteX58" fmla="*/ 7772400 w 9134475"/>
                <a:gd name="connsiteY58" fmla="*/ 3171825 h 5057775"/>
                <a:gd name="connsiteX59" fmla="*/ 7772400 w 9134475"/>
                <a:gd name="connsiteY59" fmla="*/ 3171825 h 5057775"/>
                <a:gd name="connsiteX60" fmla="*/ 7953375 w 9134475"/>
                <a:gd name="connsiteY60" fmla="*/ 3124200 h 5057775"/>
                <a:gd name="connsiteX61" fmla="*/ 8010525 w 9134475"/>
                <a:gd name="connsiteY61" fmla="*/ 2914650 h 5057775"/>
                <a:gd name="connsiteX62" fmla="*/ 8258175 w 9134475"/>
                <a:gd name="connsiteY62" fmla="*/ 2714625 h 5057775"/>
                <a:gd name="connsiteX63" fmla="*/ 8353425 w 9134475"/>
                <a:gd name="connsiteY63" fmla="*/ 2581275 h 5057775"/>
                <a:gd name="connsiteX64" fmla="*/ 8534400 w 9134475"/>
                <a:gd name="connsiteY64" fmla="*/ 2762250 h 5057775"/>
                <a:gd name="connsiteX65" fmla="*/ 8629650 w 9134475"/>
                <a:gd name="connsiteY65" fmla="*/ 2895600 h 5057775"/>
                <a:gd name="connsiteX66" fmla="*/ 8724900 w 9134475"/>
                <a:gd name="connsiteY66" fmla="*/ 2952750 h 5057775"/>
                <a:gd name="connsiteX67" fmla="*/ 8705850 w 9134475"/>
                <a:gd name="connsiteY67" fmla="*/ 2990850 h 5057775"/>
                <a:gd name="connsiteX68" fmla="*/ 8705850 w 9134475"/>
                <a:gd name="connsiteY68" fmla="*/ 2990850 h 5057775"/>
                <a:gd name="connsiteX69" fmla="*/ 8772525 w 9134475"/>
                <a:gd name="connsiteY69" fmla="*/ 2981325 h 5057775"/>
                <a:gd name="connsiteX70" fmla="*/ 8782050 w 9134475"/>
                <a:gd name="connsiteY70" fmla="*/ 2905125 h 5057775"/>
                <a:gd name="connsiteX71" fmla="*/ 8782050 w 9134475"/>
                <a:gd name="connsiteY71" fmla="*/ 2752725 h 5057775"/>
                <a:gd name="connsiteX72" fmla="*/ 8848725 w 9134475"/>
                <a:gd name="connsiteY72" fmla="*/ 2609850 h 5057775"/>
                <a:gd name="connsiteX73" fmla="*/ 8562975 w 9134475"/>
                <a:gd name="connsiteY73" fmla="*/ 2381250 h 5057775"/>
                <a:gd name="connsiteX74" fmla="*/ 8439150 w 9134475"/>
                <a:gd name="connsiteY74" fmla="*/ 2295525 h 5057775"/>
                <a:gd name="connsiteX75" fmla="*/ 8334375 w 9134475"/>
                <a:gd name="connsiteY75" fmla="*/ 2343150 h 5057775"/>
                <a:gd name="connsiteX76" fmla="*/ 8286750 w 9134475"/>
                <a:gd name="connsiteY76" fmla="*/ 2238375 h 5057775"/>
                <a:gd name="connsiteX77" fmla="*/ 7953375 w 9134475"/>
                <a:gd name="connsiteY77" fmla="*/ 2190750 h 5057775"/>
                <a:gd name="connsiteX78" fmla="*/ 7829550 w 9134475"/>
                <a:gd name="connsiteY78" fmla="*/ 1962150 h 5057775"/>
                <a:gd name="connsiteX79" fmla="*/ 7743825 w 9134475"/>
                <a:gd name="connsiteY79" fmla="*/ 1943100 h 5057775"/>
                <a:gd name="connsiteX80" fmla="*/ 6953250 w 9134475"/>
                <a:gd name="connsiteY80" fmla="*/ 1847850 h 5057775"/>
                <a:gd name="connsiteX81" fmla="*/ 7058025 w 9134475"/>
                <a:gd name="connsiteY81" fmla="*/ 1771650 h 5057775"/>
                <a:gd name="connsiteX82" fmla="*/ 7115175 w 9134475"/>
                <a:gd name="connsiteY82" fmla="*/ 1600200 h 5057775"/>
                <a:gd name="connsiteX83" fmla="*/ 7277100 w 9134475"/>
                <a:gd name="connsiteY83" fmla="*/ 1619250 h 5057775"/>
                <a:gd name="connsiteX84" fmla="*/ 7353300 w 9134475"/>
                <a:gd name="connsiteY84" fmla="*/ 1590675 h 5057775"/>
                <a:gd name="connsiteX85" fmla="*/ 7391400 w 9134475"/>
                <a:gd name="connsiteY85" fmla="*/ 1485900 h 5057775"/>
                <a:gd name="connsiteX86" fmla="*/ 7362825 w 9134475"/>
                <a:gd name="connsiteY86" fmla="*/ 1381125 h 5057775"/>
                <a:gd name="connsiteX87" fmla="*/ 7362825 w 9134475"/>
                <a:gd name="connsiteY87" fmla="*/ 1323975 h 5057775"/>
                <a:gd name="connsiteX88" fmla="*/ 7286625 w 9134475"/>
                <a:gd name="connsiteY88" fmla="*/ 1295400 h 5057775"/>
                <a:gd name="connsiteX89" fmla="*/ 7143750 w 9134475"/>
                <a:gd name="connsiteY89" fmla="*/ 1219200 h 5057775"/>
                <a:gd name="connsiteX90" fmla="*/ 7143750 w 9134475"/>
                <a:gd name="connsiteY90" fmla="*/ 1219200 h 5057775"/>
                <a:gd name="connsiteX91" fmla="*/ 7029450 w 9134475"/>
                <a:gd name="connsiteY91" fmla="*/ 1181100 h 5057775"/>
                <a:gd name="connsiteX92" fmla="*/ 6991350 w 9134475"/>
                <a:gd name="connsiteY92" fmla="*/ 1247775 h 5057775"/>
                <a:gd name="connsiteX93" fmla="*/ 6791326 w 9134475"/>
                <a:gd name="connsiteY93" fmla="*/ 1009650 h 5057775"/>
                <a:gd name="connsiteX94" fmla="*/ 6696075 w 9134475"/>
                <a:gd name="connsiteY94" fmla="*/ 838200 h 5057775"/>
                <a:gd name="connsiteX95" fmla="*/ 6610350 w 9134475"/>
                <a:gd name="connsiteY95" fmla="*/ 819150 h 5057775"/>
                <a:gd name="connsiteX96" fmla="*/ 6591300 w 9134475"/>
                <a:gd name="connsiteY96" fmla="*/ 790575 h 5057775"/>
                <a:gd name="connsiteX97" fmla="*/ 6438900 w 9134475"/>
                <a:gd name="connsiteY97" fmla="*/ 800100 h 5057775"/>
                <a:gd name="connsiteX98" fmla="*/ 6467475 w 9134475"/>
                <a:gd name="connsiteY98" fmla="*/ 733425 h 5057775"/>
                <a:gd name="connsiteX99" fmla="*/ 6400800 w 9134475"/>
                <a:gd name="connsiteY99" fmla="*/ 714375 h 5057775"/>
                <a:gd name="connsiteX100" fmla="*/ 6286500 w 9134475"/>
                <a:gd name="connsiteY100" fmla="*/ 790575 h 5057775"/>
                <a:gd name="connsiteX101" fmla="*/ 6181725 w 9134475"/>
                <a:gd name="connsiteY101" fmla="*/ 771525 h 5057775"/>
                <a:gd name="connsiteX102" fmla="*/ 6181725 w 9134475"/>
                <a:gd name="connsiteY102" fmla="*/ 857250 h 5057775"/>
                <a:gd name="connsiteX103" fmla="*/ 6181725 w 9134475"/>
                <a:gd name="connsiteY103" fmla="*/ 857250 h 5057775"/>
                <a:gd name="connsiteX104" fmla="*/ 6134100 w 9134475"/>
                <a:gd name="connsiteY104" fmla="*/ 809625 h 5057775"/>
                <a:gd name="connsiteX105" fmla="*/ 6134100 w 9134475"/>
                <a:gd name="connsiteY105" fmla="*/ 809625 h 5057775"/>
                <a:gd name="connsiteX106" fmla="*/ 6048375 w 9134475"/>
                <a:gd name="connsiteY106" fmla="*/ 800100 h 5057775"/>
                <a:gd name="connsiteX107" fmla="*/ 5972175 w 9134475"/>
                <a:gd name="connsiteY107" fmla="*/ 857250 h 5057775"/>
                <a:gd name="connsiteX108" fmla="*/ 5972175 w 9134475"/>
                <a:gd name="connsiteY108" fmla="*/ 857250 h 5057775"/>
                <a:gd name="connsiteX109" fmla="*/ 5819775 w 9134475"/>
                <a:gd name="connsiteY109" fmla="*/ 1019175 h 5057775"/>
                <a:gd name="connsiteX110" fmla="*/ 5838825 w 9134475"/>
                <a:gd name="connsiteY110" fmla="*/ 1066800 h 5057775"/>
                <a:gd name="connsiteX111" fmla="*/ 5676900 w 9134475"/>
                <a:gd name="connsiteY111" fmla="*/ 1038225 h 5057775"/>
                <a:gd name="connsiteX112" fmla="*/ 5572125 w 9134475"/>
                <a:gd name="connsiteY112" fmla="*/ 1076325 h 5057775"/>
                <a:gd name="connsiteX113" fmla="*/ 5543550 w 9134475"/>
                <a:gd name="connsiteY113" fmla="*/ 1200150 h 5057775"/>
                <a:gd name="connsiteX114" fmla="*/ 5324475 w 9134475"/>
                <a:gd name="connsiteY114" fmla="*/ 1304925 h 5057775"/>
                <a:gd name="connsiteX115" fmla="*/ 5162550 w 9134475"/>
                <a:gd name="connsiteY115" fmla="*/ 1362075 h 5057775"/>
                <a:gd name="connsiteX116" fmla="*/ 4943475 w 9134475"/>
                <a:gd name="connsiteY116" fmla="*/ 1323975 h 5057775"/>
                <a:gd name="connsiteX117" fmla="*/ 4743450 w 9134475"/>
                <a:gd name="connsiteY117" fmla="*/ 1304925 h 5057775"/>
                <a:gd name="connsiteX118" fmla="*/ 4429125 w 9134475"/>
                <a:gd name="connsiteY118" fmla="*/ 1104900 h 5057775"/>
                <a:gd name="connsiteX119" fmla="*/ 4295775 w 9134475"/>
                <a:gd name="connsiteY119" fmla="*/ 1152525 h 5057775"/>
                <a:gd name="connsiteX120" fmla="*/ 4191000 w 9134475"/>
                <a:gd name="connsiteY120" fmla="*/ 1190625 h 5057775"/>
                <a:gd name="connsiteX121" fmla="*/ 4038600 w 9134475"/>
                <a:gd name="connsiteY121" fmla="*/ 1190625 h 5057775"/>
                <a:gd name="connsiteX122" fmla="*/ 3924300 w 9134475"/>
                <a:gd name="connsiteY122" fmla="*/ 1181100 h 5057775"/>
                <a:gd name="connsiteX123" fmla="*/ 3867150 w 9134475"/>
                <a:gd name="connsiteY123" fmla="*/ 1104900 h 5057775"/>
                <a:gd name="connsiteX124" fmla="*/ 3867150 w 9134475"/>
                <a:gd name="connsiteY124" fmla="*/ 1104900 h 5057775"/>
                <a:gd name="connsiteX125" fmla="*/ 3867150 w 9134475"/>
                <a:gd name="connsiteY125" fmla="*/ 1104900 h 5057775"/>
                <a:gd name="connsiteX126" fmla="*/ 3819525 w 9134475"/>
                <a:gd name="connsiteY126" fmla="*/ 1038225 h 5057775"/>
                <a:gd name="connsiteX127" fmla="*/ 3724275 w 9134475"/>
                <a:gd name="connsiteY127" fmla="*/ 981075 h 5057775"/>
                <a:gd name="connsiteX128" fmla="*/ 3505200 w 9134475"/>
                <a:gd name="connsiteY128" fmla="*/ 942975 h 5057775"/>
                <a:gd name="connsiteX129" fmla="*/ 3343275 w 9134475"/>
                <a:gd name="connsiteY129" fmla="*/ 876300 h 5057775"/>
                <a:gd name="connsiteX130" fmla="*/ 3343275 w 9134475"/>
                <a:gd name="connsiteY130" fmla="*/ 876300 h 5057775"/>
                <a:gd name="connsiteX131" fmla="*/ 3114675 w 9134475"/>
                <a:gd name="connsiteY131" fmla="*/ 752475 h 5057775"/>
                <a:gd name="connsiteX132" fmla="*/ 3019425 w 9134475"/>
                <a:gd name="connsiteY132" fmla="*/ 704850 h 5057775"/>
                <a:gd name="connsiteX133" fmla="*/ 2867025 w 9134475"/>
                <a:gd name="connsiteY133" fmla="*/ 809625 h 5057775"/>
                <a:gd name="connsiteX134" fmla="*/ 2733675 w 9134475"/>
                <a:gd name="connsiteY134" fmla="*/ 752475 h 5057775"/>
                <a:gd name="connsiteX135" fmla="*/ 2638425 w 9134475"/>
                <a:gd name="connsiteY135" fmla="*/ 657225 h 5057775"/>
                <a:gd name="connsiteX136" fmla="*/ 2533650 w 9134475"/>
                <a:gd name="connsiteY136" fmla="*/ 352425 h 5057775"/>
                <a:gd name="connsiteX137" fmla="*/ 2390775 w 9134475"/>
                <a:gd name="connsiteY137" fmla="*/ 304800 h 5057775"/>
                <a:gd name="connsiteX138" fmla="*/ 2181225 w 9134475"/>
                <a:gd name="connsiteY138" fmla="*/ 323850 h 5057775"/>
                <a:gd name="connsiteX139" fmla="*/ 2190750 w 9134475"/>
                <a:gd name="connsiteY139" fmla="*/ 228600 h 5057775"/>
                <a:gd name="connsiteX140" fmla="*/ 2047875 w 9134475"/>
                <a:gd name="connsiteY140" fmla="*/ 171450 h 5057775"/>
                <a:gd name="connsiteX141" fmla="*/ 1743075 w 9134475"/>
                <a:gd name="connsiteY141" fmla="*/ 323850 h 5057775"/>
                <a:gd name="connsiteX142" fmla="*/ 1657350 w 9134475"/>
                <a:gd name="connsiteY142" fmla="*/ 476250 h 5057775"/>
                <a:gd name="connsiteX143" fmla="*/ 1457325 w 9134475"/>
                <a:gd name="connsiteY143" fmla="*/ 666750 h 5057775"/>
                <a:gd name="connsiteX144" fmla="*/ 1457325 w 9134475"/>
                <a:gd name="connsiteY144" fmla="*/ 666750 h 5057775"/>
                <a:gd name="connsiteX145" fmla="*/ 1409700 w 9134475"/>
                <a:gd name="connsiteY145" fmla="*/ 742950 h 5057775"/>
                <a:gd name="connsiteX146" fmla="*/ 1276350 w 9134475"/>
                <a:gd name="connsiteY146" fmla="*/ 781050 h 5057775"/>
                <a:gd name="connsiteX147" fmla="*/ 1257300 w 9134475"/>
                <a:gd name="connsiteY147" fmla="*/ 876300 h 5057775"/>
                <a:gd name="connsiteX148" fmla="*/ 1143000 w 9134475"/>
                <a:gd name="connsiteY148" fmla="*/ 962025 h 5057775"/>
                <a:gd name="connsiteX149" fmla="*/ 1009650 w 9134475"/>
                <a:gd name="connsiteY149" fmla="*/ 1066800 h 5057775"/>
                <a:gd name="connsiteX150" fmla="*/ 923925 w 9134475"/>
                <a:gd name="connsiteY150" fmla="*/ 1257300 h 5057775"/>
                <a:gd name="connsiteX151" fmla="*/ 866775 w 9134475"/>
                <a:gd name="connsiteY151" fmla="*/ 1428750 h 5057775"/>
                <a:gd name="connsiteX152" fmla="*/ 685800 w 9134475"/>
                <a:gd name="connsiteY152" fmla="*/ 1609725 h 5057775"/>
                <a:gd name="connsiteX153" fmla="*/ 457200 w 9134475"/>
                <a:gd name="connsiteY153" fmla="*/ 1838325 h 5057775"/>
                <a:gd name="connsiteX154" fmla="*/ 276225 w 9134475"/>
                <a:gd name="connsiteY154" fmla="*/ 1847850 h 5057775"/>
                <a:gd name="connsiteX155" fmla="*/ 247650 w 9134475"/>
                <a:gd name="connsiteY155" fmla="*/ 1857375 h 5057775"/>
                <a:gd name="connsiteX156" fmla="*/ 0 w 9134475"/>
                <a:gd name="connsiteY156" fmla="*/ 1866900 h 5057775"/>
                <a:gd name="connsiteX157" fmla="*/ 9525 w 9134475"/>
                <a:gd name="connsiteY157"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990975 w 9134475"/>
                <a:gd name="connsiteY20" fmla="*/ 4438650 h 5057775"/>
                <a:gd name="connsiteX21" fmla="*/ 4019551 w 9134475"/>
                <a:gd name="connsiteY21" fmla="*/ 4686300 h 5057775"/>
                <a:gd name="connsiteX22" fmla="*/ 3943350 w 9134475"/>
                <a:gd name="connsiteY22" fmla="*/ 4933950 h 5057775"/>
                <a:gd name="connsiteX23" fmla="*/ 4029075 w 9134475"/>
                <a:gd name="connsiteY23" fmla="*/ 4991100 h 5057775"/>
                <a:gd name="connsiteX24" fmla="*/ 4181476 w 9134475"/>
                <a:gd name="connsiteY24" fmla="*/ 4810125 h 5057775"/>
                <a:gd name="connsiteX25" fmla="*/ 4362450 w 9134475"/>
                <a:gd name="connsiteY25" fmla="*/ 4733925 h 5057775"/>
                <a:gd name="connsiteX26" fmla="*/ 4514850 w 9134475"/>
                <a:gd name="connsiteY26" fmla="*/ 4886325 h 5057775"/>
                <a:gd name="connsiteX27" fmla="*/ 4867275 w 9134475"/>
                <a:gd name="connsiteY27" fmla="*/ 4610100 h 5057775"/>
                <a:gd name="connsiteX28" fmla="*/ 4914900 w 9134475"/>
                <a:gd name="connsiteY28" fmla="*/ 4648200 h 5057775"/>
                <a:gd name="connsiteX29" fmla="*/ 4972050 w 9134475"/>
                <a:gd name="connsiteY29" fmla="*/ 4619625 h 5057775"/>
                <a:gd name="connsiteX30" fmla="*/ 5114925 w 9134475"/>
                <a:gd name="connsiteY30" fmla="*/ 4695825 h 5057775"/>
                <a:gd name="connsiteX31" fmla="*/ 5162550 w 9134475"/>
                <a:gd name="connsiteY31" fmla="*/ 4657725 h 5057775"/>
                <a:gd name="connsiteX32" fmla="*/ 5848350 w 9134475"/>
                <a:gd name="connsiteY32" fmla="*/ 4953000 h 5057775"/>
                <a:gd name="connsiteX33" fmla="*/ 5857875 w 9134475"/>
                <a:gd name="connsiteY33" fmla="*/ 4905375 h 5057775"/>
                <a:gd name="connsiteX34" fmla="*/ 6191250 w 9134475"/>
                <a:gd name="connsiteY34" fmla="*/ 5029200 h 5057775"/>
                <a:gd name="connsiteX35" fmla="*/ 6391275 w 9134475"/>
                <a:gd name="connsiteY35" fmla="*/ 4705350 h 5057775"/>
                <a:gd name="connsiteX36" fmla="*/ 6515100 w 9134475"/>
                <a:gd name="connsiteY36" fmla="*/ 4752975 h 5057775"/>
                <a:gd name="connsiteX37" fmla="*/ 6534150 w 9134475"/>
                <a:gd name="connsiteY37" fmla="*/ 4724400 h 5057775"/>
                <a:gd name="connsiteX38" fmla="*/ 6686550 w 9134475"/>
                <a:gd name="connsiteY38" fmla="*/ 4791075 h 5057775"/>
                <a:gd name="connsiteX39" fmla="*/ 6877050 w 9134475"/>
                <a:gd name="connsiteY39" fmla="*/ 4486275 h 5057775"/>
                <a:gd name="connsiteX40" fmla="*/ 7239000 w 9134475"/>
                <a:gd name="connsiteY40" fmla="*/ 4457700 h 5057775"/>
                <a:gd name="connsiteX41" fmla="*/ 7296150 w 9134475"/>
                <a:gd name="connsiteY41" fmla="*/ 4343400 h 5057775"/>
                <a:gd name="connsiteX42" fmla="*/ 7277100 w 9134475"/>
                <a:gd name="connsiteY42" fmla="*/ 4238625 h 5057775"/>
                <a:gd name="connsiteX43" fmla="*/ 7496175 w 9134475"/>
                <a:gd name="connsiteY43" fmla="*/ 4133850 h 5057775"/>
                <a:gd name="connsiteX44" fmla="*/ 7477125 w 9134475"/>
                <a:gd name="connsiteY44" fmla="*/ 4019550 h 5057775"/>
                <a:gd name="connsiteX45" fmla="*/ 7543800 w 9134475"/>
                <a:gd name="connsiteY45" fmla="*/ 3924300 h 5057775"/>
                <a:gd name="connsiteX46" fmla="*/ 7686675 w 9134475"/>
                <a:gd name="connsiteY46" fmla="*/ 3886200 h 5057775"/>
                <a:gd name="connsiteX47" fmla="*/ 7800975 w 9134475"/>
                <a:gd name="connsiteY47" fmla="*/ 3886200 h 5057775"/>
                <a:gd name="connsiteX48" fmla="*/ 7886700 w 9134475"/>
                <a:gd name="connsiteY48" fmla="*/ 3867150 h 5057775"/>
                <a:gd name="connsiteX49" fmla="*/ 7886700 w 9134475"/>
                <a:gd name="connsiteY49" fmla="*/ 3810000 h 5057775"/>
                <a:gd name="connsiteX50" fmla="*/ 7915275 w 9134475"/>
                <a:gd name="connsiteY50" fmla="*/ 3810000 h 5057775"/>
                <a:gd name="connsiteX51" fmla="*/ 7962900 w 9134475"/>
                <a:gd name="connsiteY51" fmla="*/ 3724275 h 5057775"/>
                <a:gd name="connsiteX52" fmla="*/ 7848600 w 9134475"/>
                <a:gd name="connsiteY52" fmla="*/ 3619500 h 5057775"/>
                <a:gd name="connsiteX53" fmla="*/ 7734300 w 9134475"/>
                <a:gd name="connsiteY53" fmla="*/ 3543300 h 5057775"/>
                <a:gd name="connsiteX54" fmla="*/ 7648575 w 9134475"/>
                <a:gd name="connsiteY54" fmla="*/ 3467100 h 5057775"/>
                <a:gd name="connsiteX55" fmla="*/ 7610475 w 9134475"/>
                <a:gd name="connsiteY55" fmla="*/ 3381375 h 5057775"/>
                <a:gd name="connsiteX56" fmla="*/ 7600950 w 9134475"/>
                <a:gd name="connsiteY56" fmla="*/ 3248025 h 5057775"/>
                <a:gd name="connsiteX57" fmla="*/ 7600950 w 9134475"/>
                <a:gd name="connsiteY57" fmla="*/ 3248025 h 5057775"/>
                <a:gd name="connsiteX58" fmla="*/ 7620000 w 9134475"/>
                <a:gd name="connsiteY58" fmla="*/ 3228975 h 5057775"/>
                <a:gd name="connsiteX59" fmla="*/ 7772400 w 9134475"/>
                <a:gd name="connsiteY59" fmla="*/ 3171825 h 5057775"/>
                <a:gd name="connsiteX60" fmla="*/ 7772400 w 9134475"/>
                <a:gd name="connsiteY60" fmla="*/ 3171825 h 5057775"/>
                <a:gd name="connsiteX61" fmla="*/ 7953375 w 9134475"/>
                <a:gd name="connsiteY61" fmla="*/ 3124200 h 5057775"/>
                <a:gd name="connsiteX62" fmla="*/ 8010525 w 9134475"/>
                <a:gd name="connsiteY62" fmla="*/ 2914650 h 5057775"/>
                <a:gd name="connsiteX63" fmla="*/ 8258175 w 9134475"/>
                <a:gd name="connsiteY63" fmla="*/ 2714625 h 5057775"/>
                <a:gd name="connsiteX64" fmla="*/ 8353425 w 9134475"/>
                <a:gd name="connsiteY64" fmla="*/ 2581275 h 5057775"/>
                <a:gd name="connsiteX65" fmla="*/ 8534400 w 9134475"/>
                <a:gd name="connsiteY65" fmla="*/ 2762250 h 5057775"/>
                <a:gd name="connsiteX66" fmla="*/ 8629650 w 9134475"/>
                <a:gd name="connsiteY66" fmla="*/ 2895600 h 5057775"/>
                <a:gd name="connsiteX67" fmla="*/ 8724900 w 9134475"/>
                <a:gd name="connsiteY67" fmla="*/ 2952750 h 5057775"/>
                <a:gd name="connsiteX68" fmla="*/ 8705850 w 9134475"/>
                <a:gd name="connsiteY68" fmla="*/ 2990850 h 5057775"/>
                <a:gd name="connsiteX69" fmla="*/ 8705850 w 9134475"/>
                <a:gd name="connsiteY69" fmla="*/ 2990850 h 5057775"/>
                <a:gd name="connsiteX70" fmla="*/ 8772525 w 9134475"/>
                <a:gd name="connsiteY70" fmla="*/ 2981325 h 5057775"/>
                <a:gd name="connsiteX71" fmla="*/ 8782050 w 9134475"/>
                <a:gd name="connsiteY71" fmla="*/ 2905125 h 5057775"/>
                <a:gd name="connsiteX72" fmla="*/ 8782050 w 9134475"/>
                <a:gd name="connsiteY72" fmla="*/ 2752725 h 5057775"/>
                <a:gd name="connsiteX73" fmla="*/ 8848725 w 9134475"/>
                <a:gd name="connsiteY73" fmla="*/ 2609850 h 5057775"/>
                <a:gd name="connsiteX74" fmla="*/ 8562975 w 9134475"/>
                <a:gd name="connsiteY74" fmla="*/ 2381250 h 5057775"/>
                <a:gd name="connsiteX75" fmla="*/ 8439150 w 9134475"/>
                <a:gd name="connsiteY75" fmla="*/ 2295525 h 5057775"/>
                <a:gd name="connsiteX76" fmla="*/ 8334375 w 9134475"/>
                <a:gd name="connsiteY76" fmla="*/ 2343150 h 5057775"/>
                <a:gd name="connsiteX77" fmla="*/ 8286750 w 9134475"/>
                <a:gd name="connsiteY77" fmla="*/ 2238375 h 5057775"/>
                <a:gd name="connsiteX78" fmla="*/ 7953375 w 9134475"/>
                <a:gd name="connsiteY78" fmla="*/ 2190750 h 5057775"/>
                <a:gd name="connsiteX79" fmla="*/ 7829550 w 9134475"/>
                <a:gd name="connsiteY79" fmla="*/ 1962150 h 5057775"/>
                <a:gd name="connsiteX80" fmla="*/ 7743825 w 9134475"/>
                <a:gd name="connsiteY80" fmla="*/ 1943100 h 5057775"/>
                <a:gd name="connsiteX81" fmla="*/ 6953250 w 9134475"/>
                <a:gd name="connsiteY81" fmla="*/ 1847850 h 5057775"/>
                <a:gd name="connsiteX82" fmla="*/ 7058025 w 9134475"/>
                <a:gd name="connsiteY82" fmla="*/ 1771650 h 5057775"/>
                <a:gd name="connsiteX83" fmla="*/ 7115175 w 9134475"/>
                <a:gd name="connsiteY83" fmla="*/ 1600200 h 5057775"/>
                <a:gd name="connsiteX84" fmla="*/ 7277100 w 9134475"/>
                <a:gd name="connsiteY84" fmla="*/ 1619250 h 5057775"/>
                <a:gd name="connsiteX85" fmla="*/ 7353300 w 9134475"/>
                <a:gd name="connsiteY85" fmla="*/ 1590675 h 5057775"/>
                <a:gd name="connsiteX86" fmla="*/ 7391400 w 9134475"/>
                <a:gd name="connsiteY86" fmla="*/ 1485900 h 5057775"/>
                <a:gd name="connsiteX87" fmla="*/ 7362825 w 9134475"/>
                <a:gd name="connsiteY87" fmla="*/ 1381125 h 5057775"/>
                <a:gd name="connsiteX88" fmla="*/ 7362825 w 9134475"/>
                <a:gd name="connsiteY88" fmla="*/ 1323975 h 5057775"/>
                <a:gd name="connsiteX89" fmla="*/ 7286625 w 9134475"/>
                <a:gd name="connsiteY89" fmla="*/ 1295400 h 5057775"/>
                <a:gd name="connsiteX90" fmla="*/ 7143750 w 9134475"/>
                <a:gd name="connsiteY90" fmla="*/ 1219200 h 5057775"/>
                <a:gd name="connsiteX91" fmla="*/ 7143750 w 9134475"/>
                <a:gd name="connsiteY91" fmla="*/ 1219200 h 5057775"/>
                <a:gd name="connsiteX92" fmla="*/ 7029450 w 9134475"/>
                <a:gd name="connsiteY92" fmla="*/ 1181100 h 5057775"/>
                <a:gd name="connsiteX93" fmla="*/ 6991350 w 9134475"/>
                <a:gd name="connsiteY93" fmla="*/ 1247775 h 5057775"/>
                <a:gd name="connsiteX94" fmla="*/ 6791326 w 9134475"/>
                <a:gd name="connsiteY94" fmla="*/ 1009650 h 5057775"/>
                <a:gd name="connsiteX95" fmla="*/ 6696075 w 9134475"/>
                <a:gd name="connsiteY95" fmla="*/ 838200 h 5057775"/>
                <a:gd name="connsiteX96" fmla="*/ 6610350 w 9134475"/>
                <a:gd name="connsiteY96" fmla="*/ 819150 h 5057775"/>
                <a:gd name="connsiteX97" fmla="*/ 6591300 w 9134475"/>
                <a:gd name="connsiteY97" fmla="*/ 790575 h 5057775"/>
                <a:gd name="connsiteX98" fmla="*/ 6438900 w 9134475"/>
                <a:gd name="connsiteY98" fmla="*/ 800100 h 5057775"/>
                <a:gd name="connsiteX99" fmla="*/ 6467475 w 9134475"/>
                <a:gd name="connsiteY99" fmla="*/ 733425 h 5057775"/>
                <a:gd name="connsiteX100" fmla="*/ 6400800 w 9134475"/>
                <a:gd name="connsiteY100" fmla="*/ 714375 h 5057775"/>
                <a:gd name="connsiteX101" fmla="*/ 6286500 w 9134475"/>
                <a:gd name="connsiteY101" fmla="*/ 790575 h 5057775"/>
                <a:gd name="connsiteX102" fmla="*/ 6181725 w 9134475"/>
                <a:gd name="connsiteY102" fmla="*/ 771525 h 5057775"/>
                <a:gd name="connsiteX103" fmla="*/ 6181725 w 9134475"/>
                <a:gd name="connsiteY103" fmla="*/ 857250 h 5057775"/>
                <a:gd name="connsiteX104" fmla="*/ 6181725 w 9134475"/>
                <a:gd name="connsiteY104" fmla="*/ 857250 h 5057775"/>
                <a:gd name="connsiteX105" fmla="*/ 6134100 w 9134475"/>
                <a:gd name="connsiteY105" fmla="*/ 809625 h 5057775"/>
                <a:gd name="connsiteX106" fmla="*/ 6134100 w 9134475"/>
                <a:gd name="connsiteY106" fmla="*/ 809625 h 5057775"/>
                <a:gd name="connsiteX107" fmla="*/ 6048375 w 9134475"/>
                <a:gd name="connsiteY107" fmla="*/ 800100 h 5057775"/>
                <a:gd name="connsiteX108" fmla="*/ 5972175 w 9134475"/>
                <a:gd name="connsiteY108" fmla="*/ 857250 h 5057775"/>
                <a:gd name="connsiteX109" fmla="*/ 5972175 w 9134475"/>
                <a:gd name="connsiteY109" fmla="*/ 857250 h 5057775"/>
                <a:gd name="connsiteX110" fmla="*/ 5819775 w 9134475"/>
                <a:gd name="connsiteY110" fmla="*/ 1019175 h 5057775"/>
                <a:gd name="connsiteX111" fmla="*/ 5838825 w 9134475"/>
                <a:gd name="connsiteY111" fmla="*/ 1066800 h 5057775"/>
                <a:gd name="connsiteX112" fmla="*/ 5676900 w 9134475"/>
                <a:gd name="connsiteY112" fmla="*/ 1038225 h 5057775"/>
                <a:gd name="connsiteX113" fmla="*/ 5572125 w 9134475"/>
                <a:gd name="connsiteY113" fmla="*/ 1076325 h 5057775"/>
                <a:gd name="connsiteX114" fmla="*/ 5543550 w 9134475"/>
                <a:gd name="connsiteY114" fmla="*/ 1200150 h 5057775"/>
                <a:gd name="connsiteX115" fmla="*/ 5324475 w 9134475"/>
                <a:gd name="connsiteY115" fmla="*/ 1304925 h 5057775"/>
                <a:gd name="connsiteX116" fmla="*/ 5162550 w 9134475"/>
                <a:gd name="connsiteY116" fmla="*/ 1362075 h 5057775"/>
                <a:gd name="connsiteX117" fmla="*/ 4943475 w 9134475"/>
                <a:gd name="connsiteY117" fmla="*/ 1323975 h 5057775"/>
                <a:gd name="connsiteX118" fmla="*/ 4743450 w 9134475"/>
                <a:gd name="connsiteY118" fmla="*/ 1304925 h 5057775"/>
                <a:gd name="connsiteX119" fmla="*/ 4429125 w 9134475"/>
                <a:gd name="connsiteY119" fmla="*/ 1104900 h 5057775"/>
                <a:gd name="connsiteX120" fmla="*/ 4295775 w 9134475"/>
                <a:gd name="connsiteY120" fmla="*/ 1152525 h 5057775"/>
                <a:gd name="connsiteX121" fmla="*/ 4191000 w 9134475"/>
                <a:gd name="connsiteY121" fmla="*/ 1190625 h 5057775"/>
                <a:gd name="connsiteX122" fmla="*/ 4038600 w 9134475"/>
                <a:gd name="connsiteY122" fmla="*/ 1190625 h 5057775"/>
                <a:gd name="connsiteX123" fmla="*/ 3924300 w 9134475"/>
                <a:gd name="connsiteY123" fmla="*/ 1181100 h 5057775"/>
                <a:gd name="connsiteX124" fmla="*/ 3867150 w 9134475"/>
                <a:gd name="connsiteY124" fmla="*/ 1104900 h 5057775"/>
                <a:gd name="connsiteX125" fmla="*/ 3867150 w 9134475"/>
                <a:gd name="connsiteY125" fmla="*/ 1104900 h 5057775"/>
                <a:gd name="connsiteX126" fmla="*/ 3867150 w 9134475"/>
                <a:gd name="connsiteY126" fmla="*/ 1104900 h 5057775"/>
                <a:gd name="connsiteX127" fmla="*/ 3819525 w 9134475"/>
                <a:gd name="connsiteY127" fmla="*/ 1038225 h 5057775"/>
                <a:gd name="connsiteX128" fmla="*/ 3724275 w 9134475"/>
                <a:gd name="connsiteY128" fmla="*/ 981075 h 5057775"/>
                <a:gd name="connsiteX129" fmla="*/ 3505200 w 9134475"/>
                <a:gd name="connsiteY129" fmla="*/ 942975 h 5057775"/>
                <a:gd name="connsiteX130" fmla="*/ 3343275 w 9134475"/>
                <a:gd name="connsiteY130" fmla="*/ 876300 h 5057775"/>
                <a:gd name="connsiteX131" fmla="*/ 3343275 w 9134475"/>
                <a:gd name="connsiteY131" fmla="*/ 876300 h 5057775"/>
                <a:gd name="connsiteX132" fmla="*/ 3114675 w 9134475"/>
                <a:gd name="connsiteY132" fmla="*/ 752475 h 5057775"/>
                <a:gd name="connsiteX133" fmla="*/ 3019425 w 9134475"/>
                <a:gd name="connsiteY133" fmla="*/ 704850 h 5057775"/>
                <a:gd name="connsiteX134" fmla="*/ 2867025 w 9134475"/>
                <a:gd name="connsiteY134" fmla="*/ 809625 h 5057775"/>
                <a:gd name="connsiteX135" fmla="*/ 2733675 w 9134475"/>
                <a:gd name="connsiteY135" fmla="*/ 752475 h 5057775"/>
                <a:gd name="connsiteX136" fmla="*/ 2638425 w 9134475"/>
                <a:gd name="connsiteY136" fmla="*/ 657225 h 5057775"/>
                <a:gd name="connsiteX137" fmla="*/ 2533650 w 9134475"/>
                <a:gd name="connsiteY137" fmla="*/ 352425 h 5057775"/>
                <a:gd name="connsiteX138" fmla="*/ 2390775 w 9134475"/>
                <a:gd name="connsiteY138" fmla="*/ 304800 h 5057775"/>
                <a:gd name="connsiteX139" fmla="*/ 2181225 w 9134475"/>
                <a:gd name="connsiteY139" fmla="*/ 323850 h 5057775"/>
                <a:gd name="connsiteX140" fmla="*/ 2190750 w 9134475"/>
                <a:gd name="connsiteY140" fmla="*/ 228600 h 5057775"/>
                <a:gd name="connsiteX141" fmla="*/ 2047875 w 9134475"/>
                <a:gd name="connsiteY141" fmla="*/ 171450 h 5057775"/>
                <a:gd name="connsiteX142" fmla="*/ 1743075 w 9134475"/>
                <a:gd name="connsiteY142" fmla="*/ 323850 h 5057775"/>
                <a:gd name="connsiteX143" fmla="*/ 1657350 w 9134475"/>
                <a:gd name="connsiteY143" fmla="*/ 476250 h 5057775"/>
                <a:gd name="connsiteX144" fmla="*/ 1457325 w 9134475"/>
                <a:gd name="connsiteY144" fmla="*/ 666750 h 5057775"/>
                <a:gd name="connsiteX145" fmla="*/ 1457325 w 9134475"/>
                <a:gd name="connsiteY145" fmla="*/ 666750 h 5057775"/>
                <a:gd name="connsiteX146" fmla="*/ 1409700 w 9134475"/>
                <a:gd name="connsiteY146" fmla="*/ 742950 h 5057775"/>
                <a:gd name="connsiteX147" fmla="*/ 1276350 w 9134475"/>
                <a:gd name="connsiteY147" fmla="*/ 781050 h 5057775"/>
                <a:gd name="connsiteX148" fmla="*/ 1257300 w 9134475"/>
                <a:gd name="connsiteY148" fmla="*/ 876300 h 5057775"/>
                <a:gd name="connsiteX149" fmla="*/ 1143000 w 9134475"/>
                <a:gd name="connsiteY149" fmla="*/ 962025 h 5057775"/>
                <a:gd name="connsiteX150" fmla="*/ 1009650 w 9134475"/>
                <a:gd name="connsiteY150" fmla="*/ 1066800 h 5057775"/>
                <a:gd name="connsiteX151" fmla="*/ 923925 w 9134475"/>
                <a:gd name="connsiteY151" fmla="*/ 1257300 h 5057775"/>
                <a:gd name="connsiteX152" fmla="*/ 866775 w 9134475"/>
                <a:gd name="connsiteY152" fmla="*/ 1428750 h 5057775"/>
                <a:gd name="connsiteX153" fmla="*/ 685800 w 9134475"/>
                <a:gd name="connsiteY153" fmla="*/ 1609725 h 5057775"/>
                <a:gd name="connsiteX154" fmla="*/ 457200 w 9134475"/>
                <a:gd name="connsiteY154" fmla="*/ 1838325 h 5057775"/>
                <a:gd name="connsiteX155" fmla="*/ 276225 w 9134475"/>
                <a:gd name="connsiteY155" fmla="*/ 1847850 h 5057775"/>
                <a:gd name="connsiteX156" fmla="*/ 247650 w 9134475"/>
                <a:gd name="connsiteY156" fmla="*/ 1857375 h 5057775"/>
                <a:gd name="connsiteX157" fmla="*/ 0 w 9134475"/>
                <a:gd name="connsiteY157" fmla="*/ 1866900 h 5057775"/>
                <a:gd name="connsiteX158" fmla="*/ 9525 w 9134475"/>
                <a:gd name="connsiteY158"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486151 w 9134475"/>
                <a:gd name="connsiteY20" fmla="*/ 4419600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86100 w 9134475"/>
                <a:gd name="connsiteY19" fmla="*/ 439102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81500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81500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562975 w 9134475"/>
                <a:gd name="connsiteY75" fmla="*/ 2381250 h 5057775"/>
                <a:gd name="connsiteX76" fmla="*/ 8439150 w 9134475"/>
                <a:gd name="connsiteY76" fmla="*/ 2295525 h 5057775"/>
                <a:gd name="connsiteX77" fmla="*/ 8334375 w 9134475"/>
                <a:gd name="connsiteY77" fmla="*/ 2343150 h 5057775"/>
                <a:gd name="connsiteX78" fmla="*/ 8286750 w 9134475"/>
                <a:gd name="connsiteY78" fmla="*/ 2238375 h 5057775"/>
                <a:gd name="connsiteX79" fmla="*/ 7953375 w 9134475"/>
                <a:gd name="connsiteY79" fmla="*/ 2190750 h 5057775"/>
                <a:gd name="connsiteX80" fmla="*/ 7829550 w 9134475"/>
                <a:gd name="connsiteY80" fmla="*/ 1962150 h 5057775"/>
                <a:gd name="connsiteX81" fmla="*/ 7743825 w 9134475"/>
                <a:gd name="connsiteY81" fmla="*/ 1943100 h 5057775"/>
                <a:gd name="connsiteX82" fmla="*/ 6953250 w 9134475"/>
                <a:gd name="connsiteY82" fmla="*/ 1847850 h 5057775"/>
                <a:gd name="connsiteX83" fmla="*/ 7058025 w 9134475"/>
                <a:gd name="connsiteY83" fmla="*/ 1771650 h 5057775"/>
                <a:gd name="connsiteX84" fmla="*/ 7115175 w 9134475"/>
                <a:gd name="connsiteY84" fmla="*/ 1600200 h 5057775"/>
                <a:gd name="connsiteX85" fmla="*/ 7277100 w 9134475"/>
                <a:gd name="connsiteY85" fmla="*/ 1619250 h 5057775"/>
                <a:gd name="connsiteX86" fmla="*/ 7353300 w 9134475"/>
                <a:gd name="connsiteY86" fmla="*/ 1590675 h 5057775"/>
                <a:gd name="connsiteX87" fmla="*/ 7391400 w 9134475"/>
                <a:gd name="connsiteY87" fmla="*/ 1485900 h 5057775"/>
                <a:gd name="connsiteX88" fmla="*/ 7362825 w 9134475"/>
                <a:gd name="connsiteY88" fmla="*/ 1381125 h 5057775"/>
                <a:gd name="connsiteX89" fmla="*/ 7362825 w 9134475"/>
                <a:gd name="connsiteY89" fmla="*/ 1323975 h 5057775"/>
                <a:gd name="connsiteX90" fmla="*/ 7286625 w 9134475"/>
                <a:gd name="connsiteY90" fmla="*/ 1295400 h 5057775"/>
                <a:gd name="connsiteX91" fmla="*/ 7143750 w 9134475"/>
                <a:gd name="connsiteY91" fmla="*/ 1219200 h 5057775"/>
                <a:gd name="connsiteX92" fmla="*/ 7143750 w 9134475"/>
                <a:gd name="connsiteY92" fmla="*/ 1219200 h 5057775"/>
                <a:gd name="connsiteX93" fmla="*/ 7029450 w 9134475"/>
                <a:gd name="connsiteY93" fmla="*/ 1181100 h 5057775"/>
                <a:gd name="connsiteX94" fmla="*/ 6991350 w 9134475"/>
                <a:gd name="connsiteY94" fmla="*/ 1247775 h 5057775"/>
                <a:gd name="connsiteX95" fmla="*/ 6791326 w 9134475"/>
                <a:gd name="connsiteY95" fmla="*/ 1009650 h 5057775"/>
                <a:gd name="connsiteX96" fmla="*/ 6696075 w 9134475"/>
                <a:gd name="connsiteY96" fmla="*/ 838200 h 5057775"/>
                <a:gd name="connsiteX97" fmla="*/ 6610350 w 9134475"/>
                <a:gd name="connsiteY97" fmla="*/ 819150 h 5057775"/>
                <a:gd name="connsiteX98" fmla="*/ 6591300 w 9134475"/>
                <a:gd name="connsiteY98" fmla="*/ 790575 h 5057775"/>
                <a:gd name="connsiteX99" fmla="*/ 6438900 w 9134475"/>
                <a:gd name="connsiteY99" fmla="*/ 800100 h 5057775"/>
                <a:gd name="connsiteX100" fmla="*/ 6467475 w 9134475"/>
                <a:gd name="connsiteY100" fmla="*/ 733425 h 5057775"/>
                <a:gd name="connsiteX101" fmla="*/ 6400800 w 9134475"/>
                <a:gd name="connsiteY101" fmla="*/ 714375 h 5057775"/>
                <a:gd name="connsiteX102" fmla="*/ 6286500 w 9134475"/>
                <a:gd name="connsiteY102" fmla="*/ 790575 h 5057775"/>
                <a:gd name="connsiteX103" fmla="*/ 6181725 w 9134475"/>
                <a:gd name="connsiteY103" fmla="*/ 771525 h 5057775"/>
                <a:gd name="connsiteX104" fmla="*/ 6181725 w 9134475"/>
                <a:gd name="connsiteY104" fmla="*/ 857250 h 5057775"/>
                <a:gd name="connsiteX105" fmla="*/ 6181725 w 9134475"/>
                <a:gd name="connsiteY105" fmla="*/ 857250 h 5057775"/>
                <a:gd name="connsiteX106" fmla="*/ 6134100 w 9134475"/>
                <a:gd name="connsiteY106" fmla="*/ 809625 h 5057775"/>
                <a:gd name="connsiteX107" fmla="*/ 6134100 w 9134475"/>
                <a:gd name="connsiteY107" fmla="*/ 809625 h 5057775"/>
                <a:gd name="connsiteX108" fmla="*/ 6048375 w 9134475"/>
                <a:gd name="connsiteY108" fmla="*/ 800100 h 5057775"/>
                <a:gd name="connsiteX109" fmla="*/ 5972175 w 9134475"/>
                <a:gd name="connsiteY109" fmla="*/ 857250 h 5057775"/>
                <a:gd name="connsiteX110" fmla="*/ 5972175 w 9134475"/>
                <a:gd name="connsiteY110" fmla="*/ 857250 h 5057775"/>
                <a:gd name="connsiteX111" fmla="*/ 5819775 w 9134475"/>
                <a:gd name="connsiteY111" fmla="*/ 1019175 h 5057775"/>
                <a:gd name="connsiteX112" fmla="*/ 5838825 w 9134475"/>
                <a:gd name="connsiteY112" fmla="*/ 1066800 h 5057775"/>
                <a:gd name="connsiteX113" fmla="*/ 5676900 w 9134475"/>
                <a:gd name="connsiteY113" fmla="*/ 1038225 h 5057775"/>
                <a:gd name="connsiteX114" fmla="*/ 5572125 w 9134475"/>
                <a:gd name="connsiteY114" fmla="*/ 1076325 h 5057775"/>
                <a:gd name="connsiteX115" fmla="*/ 5543550 w 9134475"/>
                <a:gd name="connsiteY115" fmla="*/ 1200150 h 5057775"/>
                <a:gd name="connsiteX116" fmla="*/ 5324475 w 9134475"/>
                <a:gd name="connsiteY116" fmla="*/ 1304925 h 5057775"/>
                <a:gd name="connsiteX117" fmla="*/ 5162550 w 9134475"/>
                <a:gd name="connsiteY117" fmla="*/ 1362075 h 5057775"/>
                <a:gd name="connsiteX118" fmla="*/ 4943475 w 9134475"/>
                <a:gd name="connsiteY118" fmla="*/ 1323975 h 5057775"/>
                <a:gd name="connsiteX119" fmla="*/ 4743450 w 9134475"/>
                <a:gd name="connsiteY119" fmla="*/ 1304925 h 5057775"/>
                <a:gd name="connsiteX120" fmla="*/ 4429125 w 9134475"/>
                <a:gd name="connsiteY120" fmla="*/ 1104900 h 5057775"/>
                <a:gd name="connsiteX121" fmla="*/ 4295775 w 9134475"/>
                <a:gd name="connsiteY121" fmla="*/ 1152525 h 5057775"/>
                <a:gd name="connsiteX122" fmla="*/ 4191000 w 9134475"/>
                <a:gd name="connsiteY122" fmla="*/ 1190625 h 5057775"/>
                <a:gd name="connsiteX123" fmla="*/ 4038600 w 9134475"/>
                <a:gd name="connsiteY123" fmla="*/ 1190625 h 5057775"/>
                <a:gd name="connsiteX124" fmla="*/ 3924300 w 9134475"/>
                <a:gd name="connsiteY124" fmla="*/ 1181100 h 5057775"/>
                <a:gd name="connsiteX125" fmla="*/ 3867150 w 9134475"/>
                <a:gd name="connsiteY125" fmla="*/ 1104900 h 5057775"/>
                <a:gd name="connsiteX126" fmla="*/ 3867150 w 9134475"/>
                <a:gd name="connsiteY126" fmla="*/ 1104900 h 5057775"/>
                <a:gd name="connsiteX127" fmla="*/ 3867150 w 9134475"/>
                <a:gd name="connsiteY127" fmla="*/ 1104900 h 5057775"/>
                <a:gd name="connsiteX128" fmla="*/ 3819525 w 9134475"/>
                <a:gd name="connsiteY128" fmla="*/ 1038225 h 5057775"/>
                <a:gd name="connsiteX129" fmla="*/ 3724275 w 9134475"/>
                <a:gd name="connsiteY129" fmla="*/ 981075 h 5057775"/>
                <a:gd name="connsiteX130" fmla="*/ 3505200 w 9134475"/>
                <a:gd name="connsiteY130" fmla="*/ 942975 h 5057775"/>
                <a:gd name="connsiteX131" fmla="*/ 3343275 w 9134475"/>
                <a:gd name="connsiteY131" fmla="*/ 876300 h 5057775"/>
                <a:gd name="connsiteX132" fmla="*/ 3343275 w 9134475"/>
                <a:gd name="connsiteY132" fmla="*/ 876300 h 5057775"/>
                <a:gd name="connsiteX133" fmla="*/ 3114675 w 9134475"/>
                <a:gd name="connsiteY133" fmla="*/ 752475 h 5057775"/>
                <a:gd name="connsiteX134" fmla="*/ 3019425 w 9134475"/>
                <a:gd name="connsiteY134" fmla="*/ 704850 h 5057775"/>
                <a:gd name="connsiteX135" fmla="*/ 2867025 w 9134475"/>
                <a:gd name="connsiteY135" fmla="*/ 809625 h 5057775"/>
                <a:gd name="connsiteX136" fmla="*/ 2733675 w 9134475"/>
                <a:gd name="connsiteY136" fmla="*/ 752475 h 5057775"/>
                <a:gd name="connsiteX137" fmla="*/ 2638425 w 9134475"/>
                <a:gd name="connsiteY137" fmla="*/ 657225 h 5057775"/>
                <a:gd name="connsiteX138" fmla="*/ 2533650 w 9134475"/>
                <a:gd name="connsiteY138" fmla="*/ 352425 h 5057775"/>
                <a:gd name="connsiteX139" fmla="*/ 2390775 w 9134475"/>
                <a:gd name="connsiteY139" fmla="*/ 304800 h 5057775"/>
                <a:gd name="connsiteX140" fmla="*/ 2181225 w 9134475"/>
                <a:gd name="connsiteY140" fmla="*/ 323850 h 5057775"/>
                <a:gd name="connsiteX141" fmla="*/ 2190750 w 9134475"/>
                <a:gd name="connsiteY141" fmla="*/ 228600 h 5057775"/>
                <a:gd name="connsiteX142" fmla="*/ 2047875 w 9134475"/>
                <a:gd name="connsiteY142" fmla="*/ 171450 h 5057775"/>
                <a:gd name="connsiteX143" fmla="*/ 1743075 w 9134475"/>
                <a:gd name="connsiteY143" fmla="*/ 323850 h 5057775"/>
                <a:gd name="connsiteX144" fmla="*/ 1657350 w 9134475"/>
                <a:gd name="connsiteY144" fmla="*/ 476250 h 5057775"/>
                <a:gd name="connsiteX145" fmla="*/ 1457325 w 9134475"/>
                <a:gd name="connsiteY145" fmla="*/ 666750 h 5057775"/>
                <a:gd name="connsiteX146" fmla="*/ 1457325 w 9134475"/>
                <a:gd name="connsiteY146" fmla="*/ 666750 h 5057775"/>
                <a:gd name="connsiteX147" fmla="*/ 1409700 w 9134475"/>
                <a:gd name="connsiteY147" fmla="*/ 742950 h 5057775"/>
                <a:gd name="connsiteX148" fmla="*/ 1276350 w 9134475"/>
                <a:gd name="connsiteY148" fmla="*/ 781050 h 5057775"/>
                <a:gd name="connsiteX149" fmla="*/ 1257300 w 9134475"/>
                <a:gd name="connsiteY149" fmla="*/ 876300 h 5057775"/>
                <a:gd name="connsiteX150" fmla="*/ 1143000 w 9134475"/>
                <a:gd name="connsiteY150" fmla="*/ 962025 h 5057775"/>
                <a:gd name="connsiteX151" fmla="*/ 1009650 w 9134475"/>
                <a:gd name="connsiteY151" fmla="*/ 1066800 h 5057775"/>
                <a:gd name="connsiteX152" fmla="*/ 923925 w 9134475"/>
                <a:gd name="connsiteY152" fmla="*/ 1257300 h 5057775"/>
                <a:gd name="connsiteX153" fmla="*/ 866775 w 9134475"/>
                <a:gd name="connsiteY153" fmla="*/ 1428750 h 5057775"/>
                <a:gd name="connsiteX154" fmla="*/ 685800 w 9134475"/>
                <a:gd name="connsiteY154" fmla="*/ 1609725 h 5057775"/>
                <a:gd name="connsiteX155" fmla="*/ 457200 w 9134475"/>
                <a:gd name="connsiteY155" fmla="*/ 1838325 h 5057775"/>
                <a:gd name="connsiteX156" fmla="*/ 276225 w 9134475"/>
                <a:gd name="connsiteY156" fmla="*/ 1847850 h 5057775"/>
                <a:gd name="connsiteX157" fmla="*/ 247650 w 9134475"/>
                <a:gd name="connsiteY157" fmla="*/ 1857375 h 5057775"/>
                <a:gd name="connsiteX158" fmla="*/ 0 w 9134475"/>
                <a:gd name="connsiteY158" fmla="*/ 1866900 h 5057775"/>
                <a:gd name="connsiteX159" fmla="*/ 9525 w 9134475"/>
                <a:gd name="connsiteY159" fmla="*/ 19050 h 5057775"/>
                <a:gd name="connsiteX0" fmla="*/ 9525 w 9134475"/>
                <a:gd name="connsiteY0" fmla="*/ 19050 h 5057775"/>
                <a:gd name="connsiteX1" fmla="*/ 9134475 w 9134475"/>
                <a:gd name="connsiteY1" fmla="*/ 0 h 5057775"/>
                <a:gd name="connsiteX2" fmla="*/ 9134475 w 9134475"/>
                <a:gd name="connsiteY2" fmla="*/ 5048250 h 5057775"/>
                <a:gd name="connsiteX3" fmla="*/ 28575 w 9134475"/>
                <a:gd name="connsiteY3" fmla="*/ 5057775 h 5057775"/>
                <a:gd name="connsiteX4" fmla="*/ 9525 w 9134475"/>
                <a:gd name="connsiteY4" fmla="*/ 1857375 h 5057775"/>
                <a:gd name="connsiteX5" fmla="*/ 247650 w 9134475"/>
                <a:gd name="connsiteY5" fmla="*/ 1876425 h 5057775"/>
                <a:gd name="connsiteX6" fmla="*/ 695325 w 9134475"/>
                <a:gd name="connsiteY6" fmla="*/ 2466975 h 5057775"/>
                <a:gd name="connsiteX7" fmla="*/ 819150 w 9134475"/>
                <a:gd name="connsiteY7" fmla="*/ 2552700 h 5057775"/>
                <a:gd name="connsiteX8" fmla="*/ 942975 w 9134475"/>
                <a:gd name="connsiteY8" fmla="*/ 2781300 h 5057775"/>
                <a:gd name="connsiteX9" fmla="*/ 1066800 w 9134475"/>
                <a:gd name="connsiteY9" fmla="*/ 2981325 h 5057775"/>
                <a:gd name="connsiteX10" fmla="*/ 1143000 w 9134475"/>
                <a:gd name="connsiteY10" fmla="*/ 3076575 h 5057775"/>
                <a:gd name="connsiteX11" fmla="*/ 1219200 w 9134475"/>
                <a:gd name="connsiteY11" fmla="*/ 3305175 h 5057775"/>
                <a:gd name="connsiteX12" fmla="*/ 1419225 w 9134475"/>
                <a:gd name="connsiteY12" fmla="*/ 3562350 h 5057775"/>
                <a:gd name="connsiteX13" fmla="*/ 1504950 w 9134475"/>
                <a:gd name="connsiteY13" fmla="*/ 3638550 h 5057775"/>
                <a:gd name="connsiteX14" fmla="*/ 1628775 w 9134475"/>
                <a:gd name="connsiteY14" fmla="*/ 3829050 h 5057775"/>
                <a:gd name="connsiteX15" fmla="*/ 1895475 w 9134475"/>
                <a:gd name="connsiteY15" fmla="*/ 4267200 h 5057775"/>
                <a:gd name="connsiteX16" fmla="*/ 2085975 w 9134475"/>
                <a:gd name="connsiteY16" fmla="*/ 4533900 h 5057775"/>
                <a:gd name="connsiteX17" fmla="*/ 2152650 w 9134475"/>
                <a:gd name="connsiteY17" fmla="*/ 4591050 h 5057775"/>
                <a:gd name="connsiteX18" fmla="*/ 2609850 w 9134475"/>
                <a:gd name="connsiteY18" fmla="*/ 4619625 h 5057775"/>
                <a:gd name="connsiteX19" fmla="*/ 3057525 w 9134475"/>
                <a:gd name="connsiteY19" fmla="*/ 4333875 h 5057775"/>
                <a:gd name="connsiteX20" fmla="*/ 3486151 w 9134475"/>
                <a:gd name="connsiteY20" fmla="*/ 4371975 h 5057775"/>
                <a:gd name="connsiteX21" fmla="*/ 3990975 w 9134475"/>
                <a:gd name="connsiteY21" fmla="*/ 4438650 h 5057775"/>
                <a:gd name="connsiteX22" fmla="*/ 4019551 w 9134475"/>
                <a:gd name="connsiteY22" fmla="*/ 4686300 h 5057775"/>
                <a:gd name="connsiteX23" fmla="*/ 3943350 w 9134475"/>
                <a:gd name="connsiteY23" fmla="*/ 4933950 h 5057775"/>
                <a:gd name="connsiteX24" fmla="*/ 4029075 w 9134475"/>
                <a:gd name="connsiteY24" fmla="*/ 4991100 h 5057775"/>
                <a:gd name="connsiteX25" fmla="*/ 4181476 w 9134475"/>
                <a:gd name="connsiteY25" fmla="*/ 4810125 h 5057775"/>
                <a:gd name="connsiteX26" fmla="*/ 4362450 w 9134475"/>
                <a:gd name="connsiteY26" fmla="*/ 4733925 h 5057775"/>
                <a:gd name="connsiteX27" fmla="*/ 4514850 w 9134475"/>
                <a:gd name="connsiteY27" fmla="*/ 4886325 h 5057775"/>
                <a:gd name="connsiteX28" fmla="*/ 4867275 w 9134475"/>
                <a:gd name="connsiteY28" fmla="*/ 4610100 h 5057775"/>
                <a:gd name="connsiteX29" fmla="*/ 4914900 w 9134475"/>
                <a:gd name="connsiteY29" fmla="*/ 4648200 h 5057775"/>
                <a:gd name="connsiteX30" fmla="*/ 4972050 w 9134475"/>
                <a:gd name="connsiteY30" fmla="*/ 4619625 h 5057775"/>
                <a:gd name="connsiteX31" fmla="*/ 5114925 w 9134475"/>
                <a:gd name="connsiteY31" fmla="*/ 4695825 h 5057775"/>
                <a:gd name="connsiteX32" fmla="*/ 5162550 w 9134475"/>
                <a:gd name="connsiteY32" fmla="*/ 4657725 h 5057775"/>
                <a:gd name="connsiteX33" fmla="*/ 5848350 w 9134475"/>
                <a:gd name="connsiteY33" fmla="*/ 4953000 h 5057775"/>
                <a:gd name="connsiteX34" fmla="*/ 5857875 w 9134475"/>
                <a:gd name="connsiteY34" fmla="*/ 4905375 h 5057775"/>
                <a:gd name="connsiteX35" fmla="*/ 6191250 w 9134475"/>
                <a:gd name="connsiteY35" fmla="*/ 5029200 h 5057775"/>
                <a:gd name="connsiteX36" fmla="*/ 6391275 w 9134475"/>
                <a:gd name="connsiteY36" fmla="*/ 4705350 h 5057775"/>
                <a:gd name="connsiteX37" fmla="*/ 6515100 w 9134475"/>
                <a:gd name="connsiteY37" fmla="*/ 4752975 h 5057775"/>
                <a:gd name="connsiteX38" fmla="*/ 6534150 w 9134475"/>
                <a:gd name="connsiteY38" fmla="*/ 4724400 h 5057775"/>
                <a:gd name="connsiteX39" fmla="*/ 6686550 w 9134475"/>
                <a:gd name="connsiteY39" fmla="*/ 4791075 h 5057775"/>
                <a:gd name="connsiteX40" fmla="*/ 6877050 w 9134475"/>
                <a:gd name="connsiteY40" fmla="*/ 4486275 h 5057775"/>
                <a:gd name="connsiteX41" fmla="*/ 7239000 w 9134475"/>
                <a:gd name="connsiteY41" fmla="*/ 4457700 h 5057775"/>
                <a:gd name="connsiteX42" fmla="*/ 7296150 w 9134475"/>
                <a:gd name="connsiteY42" fmla="*/ 4343400 h 5057775"/>
                <a:gd name="connsiteX43" fmla="*/ 7277100 w 9134475"/>
                <a:gd name="connsiteY43" fmla="*/ 4238625 h 5057775"/>
                <a:gd name="connsiteX44" fmla="*/ 7496175 w 9134475"/>
                <a:gd name="connsiteY44" fmla="*/ 4133850 h 5057775"/>
                <a:gd name="connsiteX45" fmla="*/ 7477125 w 9134475"/>
                <a:gd name="connsiteY45" fmla="*/ 4019550 h 5057775"/>
                <a:gd name="connsiteX46" fmla="*/ 7543800 w 9134475"/>
                <a:gd name="connsiteY46" fmla="*/ 3924300 h 5057775"/>
                <a:gd name="connsiteX47" fmla="*/ 7686675 w 9134475"/>
                <a:gd name="connsiteY47" fmla="*/ 3886200 h 5057775"/>
                <a:gd name="connsiteX48" fmla="*/ 7800975 w 9134475"/>
                <a:gd name="connsiteY48" fmla="*/ 3886200 h 5057775"/>
                <a:gd name="connsiteX49" fmla="*/ 7886700 w 9134475"/>
                <a:gd name="connsiteY49" fmla="*/ 3867150 h 5057775"/>
                <a:gd name="connsiteX50" fmla="*/ 7886700 w 9134475"/>
                <a:gd name="connsiteY50" fmla="*/ 3810000 h 5057775"/>
                <a:gd name="connsiteX51" fmla="*/ 7915275 w 9134475"/>
                <a:gd name="connsiteY51" fmla="*/ 3810000 h 5057775"/>
                <a:gd name="connsiteX52" fmla="*/ 7962900 w 9134475"/>
                <a:gd name="connsiteY52" fmla="*/ 3724275 h 5057775"/>
                <a:gd name="connsiteX53" fmla="*/ 7848600 w 9134475"/>
                <a:gd name="connsiteY53" fmla="*/ 3619500 h 5057775"/>
                <a:gd name="connsiteX54" fmla="*/ 7734300 w 9134475"/>
                <a:gd name="connsiteY54" fmla="*/ 3543300 h 5057775"/>
                <a:gd name="connsiteX55" fmla="*/ 7648575 w 9134475"/>
                <a:gd name="connsiteY55" fmla="*/ 3467100 h 5057775"/>
                <a:gd name="connsiteX56" fmla="*/ 7610475 w 9134475"/>
                <a:gd name="connsiteY56" fmla="*/ 3381375 h 5057775"/>
                <a:gd name="connsiteX57" fmla="*/ 7600950 w 9134475"/>
                <a:gd name="connsiteY57" fmla="*/ 3248025 h 5057775"/>
                <a:gd name="connsiteX58" fmla="*/ 7600950 w 9134475"/>
                <a:gd name="connsiteY58" fmla="*/ 3248025 h 5057775"/>
                <a:gd name="connsiteX59" fmla="*/ 7620000 w 9134475"/>
                <a:gd name="connsiteY59" fmla="*/ 3228975 h 5057775"/>
                <a:gd name="connsiteX60" fmla="*/ 7772400 w 9134475"/>
                <a:gd name="connsiteY60" fmla="*/ 3171825 h 5057775"/>
                <a:gd name="connsiteX61" fmla="*/ 7772400 w 9134475"/>
                <a:gd name="connsiteY61" fmla="*/ 3171825 h 5057775"/>
                <a:gd name="connsiteX62" fmla="*/ 7953375 w 9134475"/>
                <a:gd name="connsiteY62" fmla="*/ 3124200 h 5057775"/>
                <a:gd name="connsiteX63" fmla="*/ 8010525 w 9134475"/>
                <a:gd name="connsiteY63" fmla="*/ 2914650 h 5057775"/>
                <a:gd name="connsiteX64" fmla="*/ 8258175 w 9134475"/>
                <a:gd name="connsiteY64" fmla="*/ 2714625 h 5057775"/>
                <a:gd name="connsiteX65" fmla="*/ 8353425 w 9134475"/>
                <a:gd name="connsiteY65" fmla="*/ 2581275 h 5057775"/>
                <a:gd name="connsiteX66" fmla="*/ 8534400 w 9134475"/>
                <a:gd name="connsiteY66" fmla="*/ 2762250 h 5057775"/>
                <a:gd name="connsiteX67" fmla="*/ 8629650 w 9134475"/>
                <a:gd name="connsiteY67" fmla="*/ 2895600 h 5057775"/>
                <a:gd name="connsiteX68" fmla="*/ 8724900 w 9134475"/>
                <a:gd name="connsiteY68" fmla="*/ 2952750 h 5057775"/>
                <a:gd name="connsiteX69" fmla="*/ 8705850 w 9134475"/>
                <a:gd name="connsiteY69" fmla="*/ 2990850 h 5057775"/>
                <a:gd name="connsiteX70" fmla="*/ 8705850 w 9134475"/>
                <a:gd name="connsiteY70" fmla="*/ 2990850 h 5057775"/>
                <a:gd name="connsiteX71" fmla="*/ 8772525 w 9134475"/>
                <a:gd name="connsiteY71" fmla="*/ 2981325 h 5057775"/>
                <a:gd name="connsiteX72" fmla="*/ 8782050 w 9134475"/>
                <a:gd name="connsiteY72" fmla="*/ 2905125 h 5057775"/>
                <a:gd name="connsiteX73" fmla="*/ 8782050 w 9134475"/>
                <a:gd name="connsiteY73" fmla="*/ 2752725 h 5057775"/>
                <a:gd name="connsiteX74" fmla="*/ 8848725 w 9134475"/>
                <a:gd name="connsiteY74" fmla="*/ 2609850 h 5057775"/>
                <a:gd name="connsiteX75" fmla="*/ 8696326 w 9134475"/>
                <a:gd name="connsiteY75" fmla="*/ 2514600 h 5057775"/>
                <a:gd name="connsiteX76" fmla="*/ 8562975 w 9134475"/>
                <a:gd name="connsiteY76" fmla="*/ 2381250 h 5057775"/>
                <a:gd name="connsiteX77" fmla="*/ 8439150 w 9134475"/>
                <a:gd name="connsiteY77" fmla="*/ 2295525 h 5057775"/>
                <a:gd name="connsiteX78" fmla="*/ 8334375 w 9134475"/>
                <a:gd name="connsiteY78" fmla="*/ 2343150 h 5057775"/>
                <a:gd name="connsiteX79" fmla="*/ 8286750 w 9134475"/>
                <a:gd name="connsiteY79" fmla="*/ 2238375 h 5057775"/>
                <a:gd name="connsiteX80" fmla="*/ 7953375 w 9134475"/>
                <a:gd name="connsiteY80" fmla="*/ 2190750 h 5057775"/>
                <a:gd name="connsiteX81" fmla="*/ 7829550 w 9134475"/>
                <a:gd name="connsiteY81" fmla="*/ 1962150 h 5057775"/>
                <a:gd name="connsiteX82" fmla="*/ 7743825 w 9134475"/>
                <a:gd name="connsiteY82" fmla="*/ 1943100 h 5057775"/>
                <a:gd name="connsiteX83" fmla="*/ 6953250 w 9134475"/>
                <a:gd name="connsiteY83" fmla="*/ 1847850 h 5057775"/>
                <a:gd name="connsiteX84" fmla="*/ 7058025 w 9134475"/>
                <a:gd name="connsiteY84" fmla="*/ 1771650 h 5057775"/>
                <a:gd name="connsiteX85" fmla="*/ 7115175 w 9134475"/>
                <a:gd name="connsiteY85" fmla="*/ 1600200 h 5057775"/>
                <a:gd name="connsiteX86" fmla="*/ 7277100 w 9134475"/>
                <a:gd name="connsiteY86" fmla="*/ 1619250 h 5057775"/>
                <a:gd name="connsiteX87" fmla="*/ 7353300 w 9134475"/>
                <a:gd name="connsiteY87" fmla="*/ 1590675 h 5057775"/>
                <a:gd name="connsiteX88" fmla="*/ 7391400 w 9134475"/>
                <a:gd name="connsiteY88" fmla="*/ 1485900 h 5057775"/>
                <a:gd name="connsiteX89" fmla="*/ 7362825 w 9134475"/>
                <a:gd name="connsiteY89" fmla="*/ 1381125 h 5057775"/>
                <a:gd name="connsiteX90" fmla="*/ 7362825 w 9134475"/>
                <a:gd name="connsiteY90" fmla="*/ 1323975 h 5057775"/>
                <a:gd name="connsiteX91" fmla="*/ 7286625 w 9134475"/>
                <a:gd name="connsiteY91" fmla="*/ 1295400 h 5057775"/>
                <a:gd name="connsiteX92" fmla="*/ 7143750 w 9134475"/>
                <a:gd name="connsiteY92" fmla="*/ 1219200 h 5057775"/>
                <a:gd name="connsiteX93" fmla="*/ 7143750 w 9134475"/>
                <a:gd name="connsiteY93" fmla="*/ 1219200 h 5057775"/>
                <a:gd name="connsiteX94" fmla="*/ 7029450 w 9134475"/>
                <a:gd name="connsiteY94" fmla="*/ 1181100 h 5057775"/>
                <a:gd name="connsiteX95" fmla="*/ 6991350 w 9134475"/>
                <a:gd name="connsiteY95" fmla="*/ 1247775 h 5057775"/>
                <a:gd name="connsiteX96" fmla="*/ 6791326 w 9134475"/>
                <a:gd name="connsiteY96" fmla="*/ 1009650 h 5057775"/>
                <a:gd name="connsiteX97" fmla="*/ 6696075 w 9134475"/>
                <a:gd name="connsiteY97" fmla="*/ 838200 h 5057775"/>
                <a:gd name="connsiteX98" fmla="*/ 6610350 w 9134475"/>
                <a:gd name="connsiteY98" fmla="*/ 819150 h 5057775"/>
                <a:gd name="connsiteX99" fmla="*/ 6591300 w 9134475"/>
                <a:gd name="connsiteY99" fmla="*/ 790575 h 5057775"/>
                <a:gd name="connsiteX100" fmla="*/ 6438900 w 9134475"/>
                <a:gd name="connsiteY100" fmla="*/ 800100 h 5057775"/>
                <a:gd name="connsiteX101" fmla="*/ 6467475 w 9134475"/>
                <a:gd name="connsiteY101" fmla="*/ 733425 h 5057775"/>
                <a:gd name="connsiteX102" fmla="*/ 6400800 w 9134475"/>
                <a:gd name="connsiteY102" fmla="*/ 714375 h 5057775"/>
                <a:gd name="connsiteX103" fmla="*/ 6286500 w 9134475"/>
                <a:gd name="connsiteY103" fmla="*/ 790575 h 5057775"/>
                <a:gd name="connsiteX104" fmla="*/ 6181725 w 9134475"/>
                <a:gd name="connsiteY104" fmla="*/ 771525 h 5057775"/>
                <a:gd name="connsiteX105" fmla="*/ 6181725 w 9134475"/>
                <a:gd name="connsiteY105" fmla="*/ 857250 h 5057775"/>
                <a:gd name="connsiteX106" fmla="*/ 6181725 w 9134475"/>
                <a:gd name="connsiteY106" fmla="*/ 857250 h 5057775"/>
                <a:gd name="connsiteX107" fmla="*/ 6134100 w 9134475"/>
                <a:gd name="connsiteY107" fmla="*/ 809625 h 5057775"/>
                <a:gd name="connsiteX108" fmla="*/ 6134100 w 9134475"/>
                <a:gd name="connsiteY108" fmla="*/ 809625 h 5057775"/>
                <a:gd name="connsiteX109" fmla="*/ 6048375 w 9134475"/>
                <a:gd name="connsiteY109" fmla="*/ 800100 h 5057775"/>
                <a:gd name="connsiteX110" fmla="*/ 5972175 w 9134475"/>
                <a:gd name="connsiteY110" fmla="*/ 857250 h 5057775"/>
                <a:gd name="connsiteX111" fmla="*/ 5972175 w 9134475"/>
                <a:gd name="connsiteY111" fmla="*/ 857250 h 5057775"/>
                <a:gd name="connsiteX112" fmla="*/ 5819775 w 9134475"/>
                <a:gd name="connsiteY112" fmla="*/ 1019175 h 5057775"/>
                <a:gd name="connsiteX113" fmla="*/ 5838825 w 9134475"/>
                <a:gd name="connsiteY113" fmla="*/ 1066800 h 5057775"/>
                <a:gd name="connsiteX114" fmla="*/ 5676900 w 9134475"/>
                <a:gd name="connsiteY114" fmla="*/ 1038225 h 5057775"/>
                <a:gd name="connsiteX115" fmla="*/ 5572125 w 9134475"/>
                <a:gd name="connsiteY115" fmla="*/ 1076325 h 5057775"/>
                <a:gd name="connsiteX116" fmla="*/ 5543550 w 9134475"/>
                <a:gd name="connsiteY116" fmla="*/ 1200150 h 5057775"/>
                <a:gd name="connsiteX117" fmla="*/ 5324475 w 9134475"/>
                <a:gd name="connsiteY117" fmla="*/ 1304925 h 5057775"/>
                <a:gd name="connsiteX118" fmla="*/ 5162550 w 9134475"/>
                <a:gd name="connsiteY118" fmla="*/ 1362075 h 5057775"/>
                <a:gd name="connsiteX119" fmla="*/ 4943475 w 9134475"/>
                <a:gd name="connsiteY119" fmla="*/ 1323975 h 5057775"/>
                <a:gd name="connsiteX120" fmla="*/ 4743450 w 9134475"/>
                <a:gd name="connsiteY120" fmla="*/ 1304925 h 5057775"/>
                <a:gd name="connsiteX121" fmla="*/ 4429125 w 9134475"/>
                <a:gd name="connsiteY121" fmla="*/ 1104900 h 5057775"/>
                <a:gd name="connsiteX122" fmla="*/ 4295775 w 9134475"/>
                <a:gd name="connsiteY122" fmla="*/ 1152525 h 5057775"/>
                <a:gd name="connsiteX123" fmla="*/ 4191000 w 9134475"/>
                <a:gd name="connsiteY123" fmla="*/ 1190625 h 5057775"/>
                <a:gd name="connsiteX124" fmla="*/ 4038600 w 9134475"/>
                <a:gd name="connsiteY124" fmla="*/ 1190625 h 5057775"/>
                <a:gd name="connsiteX125" fmla="*/ 3924300 w 9134475"/>
                <a:gd name="connsiteY125" fmla="*/ 1181100 h 5057775"/>
                <a:gd name="connsiteX126" fmla="*/ 3867150 w 9134475"/>
                <a:gd name="connsiteY126" fmla="*/ 1104900 h 5057775"/>
                <a:gd name="connsiteX127" fmla="*/ 3867150 w 9134475"/>
                <a:gd name="connsiteY127" fmla="*/ 1104900 h 5057775"/>
                <a:gd name="connsiteX128" fmla="*/ 3867150 w 9134475"/>
                <a:gd name="connsiteY128" fmla="*/ 1104900 h 5057775"/>
                <a:gd name="connsiteX129" fmla="*/ 3819525 w 9134475"/>
                <a:gd name="connsiteY129" fmla="*/ 1038225 h 5057775"/>
                <a:gd name="connsiteX130" fmla="*/ 3724275 w 9134475"/>
                <a:gd name="connsiteY130" fmla="*/ 981075 h 5057775"/>
                <a:gd name="connsiteX131" fmla="*/ 3505200 w 9134475"/>
                <a:gd name="connsiteY131" fmla="*/ 942975 h 5057775"/>
                <a:gd name="connsiteX132" fmla="*/ 3343275 w 9134475"/>
                <a:gd name="connsiteY132" fmla="*/ 876300 h 5057775"/>
                <a:gd name="connsiteX133" fmla="*/ 3343275 w 9134475"/>
                <a:gd name="connsiteY133" fmla="*/ 876300 h 5057775"/>
                <a:gd name="connsiteX134" fmla="*/ 3114675 w 9134475"/>
                <a:gd name="connsiteY134" fmla="*/ 752475 h 5057775"/>
                <a:gd name="connsiteX135" fmla="*/ 3019425 w 9134475"/>
                <a:gd name="connsiteY135" fmla="*/ 704850 h 5057775"/>
                <a:gd name="connsiteX136" fmla="*/ 2867025 w 9134475"/>
                <a:gd name="connsiteY136" fmla="*/ 809625 h 5057775"/>
                <a:gd name="connsiteX137" fmla="*/ 2733675 w 9134475"/>
                <a:gd name="connsiteY137" fmla="*/ 752475 h 5057775"/>
                <a:gd name="connsiteX138" fmla="*/ 2638425 w 9134475"/>
                <a:gd name="connsiteY138" fmla="*/ 657225 h 5057775"/>
                <a:gd name="connsiteX139" fmla="*/ 2533650 w 9134475"/>
                <a:gd name="connsiteY139" fmla="*/ 352425 h 5057775"/>
                <a:gd name="connsiteX140" fmla="*/ 2390775 w 9134475"/>
                <a:gd name="connsiteY140" fmla="*/ 304800 h 5057775"/>
                <a:gd name="connsiteX141" fmla="*/ 2181225 w 9134475"/>
                <a:gd name="connsiteY141" fmla="*/ 323850 h 5057775"/>
                <a:gd name="connsiteX142" fmla="*/ 2190750 w 9134475"/>
                <a:gd name="connsiteY142" fmla="*/ 228600 h 5057775"/>
                <a:gd name="connsiteX143" fmla="*/ 2047875 w 9134475"/>
                <a:gd name="connsiteY143" fmla="*/ 171450 h 5057775"/>
                <a:gd name="connsiteX144" fmla="*/ 1743075 w 9134475"/>
                <a:gd name="connsiteY144" fmla="*/ 323850 h 5057775"/>
                <a:gd name="connsiteX145" fmla="*/ 1657350 w 9134475"/>
                <a:gd name="connsiteY145" fmla="*/ 476250 h 5057775"/>
                <a:gd name="connsiteX146" fmla="*/ 1457325 w 9134475"/>
                <a:gd name="connsiteY146" fmla="*/ 666750 h 5057775"/>
                <a:gd name="connsiteX147" fmla="*/ 1457325 w 9134475"/>
                <a:gd name="connsiteY147" fmla="*/ 666750 h 5057775"/>
                <a:gd name="connsiteX148" fmla="*/ 1409700 w 9134475"/>
                <a:gd name="connsiteY148" fmla="*/ 742950 h 5057775"/>
                <a:gd name="connsiteX149" fmla="*/ 1276350 w 9134475"/>
                <a:gd name="connsiteY149" fmla="*/ 781050 h 5057775"/>
                <a:gd name="connsiteX150" fmla="*/ 1257300 w 9134475"/>
                <a:gd name="connsiteY150" fmla="*/ 876300 h 5057775"/>
                <a:gd name="connsiteX151" fmla="*/ 1143000 w 9134475"/>
                <a:gd name="connsiteY151" fmla="*/ 962025 h 5057775"/>
                <a:gd name="connsiteX152" fmla="*/ 1009650 w 9134475"/>
                <a:gd name="connsiteY152" fmla="*/ 1066800 h 5057775"/>
                <a:gd name="connsiteX153" fmla="*/ 923925 w 9134475"/>
                <a:gd name="connsiteY153" fmla="*/ 1257300 h 5057775"/>
                <a:gd name="connsiteX154" fmla="*/ 866775 w 9134475"/>
                <a:gd name="connsiteY154" fmla="*/ 1428750 h 5057775"/>
                <a:gd name="connsiteX155" fmla="*/ 685800 w 9134475"/>
                <a:gd name="connsiteY155" fmla="*/ 1609725 h 5057775"/>
                <a:gd name="connsiteX156" fmla="*/ 457200 w 9134475"/>
                <a:gd name="connsiteY156" fmla="*/ 1838325 h 5057775"/>
                <a:gd name="connsiteX157" fmla="*/ 276225 w 9134475"/>
                <a:gd name="connsiteY157" fmla="*/ 1847850 h 5057775"/>
                <a:gd name="connsiteX158" fmla="*/ 247650 w 9134475"/>
                <a:gd name="connsiteY158" fmla="*/ 1857375 h 5057775"/>
                <a:gd name="connsiteX159" fmla="*/ 0 w 9134475"/>
                <a:gd name="connsiteY159" fmla="*/ 1866900 h 5057775"/>
                <a:gd name="connsiteX160" fmla="*/ 9525 w 9134475"/>
                <a:gd name="connsiteY160" fmla="*/ 19050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134475" h="5057775">
                  <a:moveTo>
                    <a:pt x="9525" y="19050"/>
                  </a:moveTo>
                  <a:lnTo>
                    <a:pt x="9134475" y="0"/>
                  </a:lnTo>
                  <a:lnTo>
                    <a:pt x="9134475" y="5048250"/>
                  </a:lnTo>
                  <a:lnTo>
                    <a:pt x="28575" y="5057775"/>
                  </a:lnTo>
                  <a:lnTo>
                    <a:pt x="9525" y="1857375"/>
                  </a:lnTo>
                  <a:lnTo>
                    <a:pt x="247650" y="1876425"/>
                  </a:lnTo>
                  <a:lnTo>
                    <a:pt x="695325" y="2466975"/>
                  </a:lnTo>
                  <a:lnTo>
                    <a:pt x="819150" y="2552700"/>
                  </a:lnTo>
                  <a:lnTo>
                    <a:pt x="942975" y="2781300"/>
                  </a:lnTo>
                  <a:lnTo>
                    <a:pt x="1066800" y="2981325"/>
                  </a:lnTo>
                  <a:cubicBezTo>
                    <a:pt x="1136232" y="3070594"/>
                    <a:pt x="1107877" y="3041452"/>
                    <a:pt x="1143000" y="3076575"/>
                  </a:cubicBezTo>
                  <a:lnTo>
                    <a:pt x="1219200" y="3305175"/>
                  </a:lnTo>
                  <a:lnTo>
                    <a:pt x="1419225" y="3562350"/>
                  </a:lnTo>
                  <a:cubicBezTo>
                    <a:pt x="1497670" y="3640795"/>
                    <a:pt x="1459504" y="3638550"/>
                    <a:pt x="1504950" y="3638550"/>
                  </a:cubicBezTo>
                  <a:lnTo>
                    <a:pt x="1628775" y="3829050"/>
                  </a:lnTo>
                  <a:lnTo>
                    <a:pt x="1895475" y="4267200"/>
                  </a:lnTo>
                  <a:lnTo>
                    <a:pt x="2085975" y="4533900"/>
                  </a:lnTo>
                  <a:cubicBezTo>
                    <a:pt x="2155234" y="4583370"/>
                    <a:pt x="2152650" y="4554213"/>
                    <a:pt x="2152650" y="4591050"/>
                  </a:cubicBezTo>
                  <a:lnTo>
                    <a:pt x="2609850" y="4619625"/>
                  </a:lnTo>
                  <a:cubicBezTo>
                    <a:pt x="2759075" y="4524375"/>
                    <a:pt x="2860675" y="4419600"/>
                    <a:pt x="3057525" y="4333875"/>
                  </a:cubicBezTo>
                  <a:cubicBezTo>
                    <a:pt x="3187700" y="4333875"/>
                    <a:pt x="3355976" y="4371975"/>
                    <a:pt x="3486151" y="4371975"/>
                  </a:cubicBezTo>
                  <a:lnTo>
                    <a:pt x="3990975" y="4438650"/>
                  </a:lnTo>
                  <a:cubicBezTo>
                    <a:pt x="3981450" y="4521200"/>
                    <a:pt x="4029076" y="4603750"/>
                    <a:pt x="4019551" y="4686300"/>
                  </a:cubicBezTo>
                  <a:lnTo>
                    <a:pt x="3943350" y="4933950"/>
                  </a:lnTo>
                  <a:lnTo>
                    <a:pt x="4029075" y="4991100"/>
                  </a:lnTo>
                  <a:cubicBezTo>
                    <a:pt x="4089400" y="4943475"/>
                    <a:pt x="4121151" y="4857750"/>
                    <a:pt x="4181476" y="4810125"/>
                  </a:cubicBezTo>
                  <a:lnTo>
                    <a:pt x="4362450" y="4733925"/>
                  </a:lnTo>
                  <a:lnTo>
                    <a:pt x="4514850" y="4886325"/>
                  </a:lnTo>
                  <a:lnTo>
                    <a:pt x="4867275" y="4610100"/>
                  </a:lnTo>
                  <a:lnTo>
                    <a:pt x="4914900" y="4648200"/>
                  </a:lnTo>
                  <a:lnTo>
                    <a:pt x="4972050" y="4619625"/>
                  </a:lnTo>
                  <a:lnTo>
                    <a:pt x="5114925" y="4695825"/>
                  </a:lnTo>
                  <a:lnTo>
                    <a:pt x="5162550" y="4657725"/>
                  </a:lnTo>
                  <a:lnTo>
                    <a:pt x="5848350" y="4953000"/>
                  </a:lnTo>
                  <a:lnTo>
                    <a:pt x="5857875" y="4905375"/>
                  </a:lnTo>
                  <a:lnTo>
                    <a:pt x="6191250" y="5029200"/>
                  </a:lnTo>
                  <a:lnTo>
                    <a:pt x="6391275" y="4705350"/>
                  </a:lnTo>
                  <a:lnTo>
                    <a:pt x="6515100" y="4752975"/>
                  </a:lnTo>
                  <a:lnTo>
                    <a:pt x="6534150" y="4724400"/>
                  </a:lnTo>
                  <a:lnTo>
                    <a:pt x="6686550" y="4791075"/>
                  </a:lnTo>
                  <a:lnTo>
                    <a:pt x="6877050" y="4486275"/>
                  </a:lnTo>
                  <a:lnTo>
                    <a:pt x="7239000" y="4457700"/>
                  </a:lnTo>
                  <a:lnTo>
                    <a:pt x="7296150" y="4343400"/>
                  </a:lnTo>
                  <a:lnTo>
                    <a:pt x="7277100" y="4238625"/>
                  </a:lnTo>
                  <a:lnTo>
                    <a:pt x="7496175" y="4133850"/>
                  </a:lnTo>
                  <a:lnTo>
                    <a:pt x="7477125" y="4019550"/>
                  </a:lnTo>
                  <a:lnTo>
                    <a:pt x="7543800" y="3924300"/>
                  </a:lnTo>
                  <a:lnTo>
                    <a:pt x="7686675" y="3886200"/>
                  </a:lnTo>
                  <a:lnTo>
                    <a:pt x="7800975" y="3886200"/>
                  </a:lnTo>
                  <a:lnTo>
                    <a:pt x="7886700" y="3867150"/>
                  </a:lnTo>
                  <a:lnTo>
                    <a:pt x="7886700" y="3810000"/>
                  </a:lnTo>
                  <a:lnTo>
                    <a:pt x="7915275" y="3810000"/>
                  </a:lnTo>
                  <a:lnTo>
                    <a:pt x="7962900" y="3724275"/>
                  </a:lnTo>
                  <a:lnTo>
                    <a:pt x="7848600" y="3619500"/>
                  </a:lnTo>
                  <a:lnTo>
                    <a:pt x="7734300" y="3543300"/>
                  </a:lnTo>
                  <a:lnTo>
                    <a:pt x="7648575" y="3467100"/>
                  </a:lnTo>
                  <a:lnTo>
                    <a:pt x="7610475" y="3381375"/>
                  </a:lnTo>
                  <a:lnTo>
                    <a:pt x="7600950" y="3248025"/>
                  </a:lnTo>
                  <a:lnTo>
                    <a:pt x="7600950" y="3248025"/>
                  </a:lnTo>
                  <a:cubicBezTo>
                    <a:pt x="7607300" y="3241675"/>
                    <a:pt x="7611130" y="3227574"/>
                    <a:pt x="7620000" y="3228975"/>
                  </a:cubicBezTo>
                  <a:cubicBezTo>
                    <a:pt x="7680325" y="3238500"/>
                    <a:pt x="7721600" y="3190875"/>
                    <a:pt x="7772400" y="3171825"/>
                  </a:cubicBezTo>
                  <a:lnTo>
                    <a:pt x="7772400" y="3171825"/>
                  </a:lnTo>
                  <a:lnTo>
                    <a:pt x="7953375" y="3124200"/>
                  </a:lnTo>
                  <a:lnTo>
                    <a:pt x="8010525" y="2914650"/>
                  </a:lnTo>
                  <a:lnTo>
                    <a:pt x="8258175" y="2714625"/>
                  </a:lnTo>
                  <a:lnTo>
                    <a:pt x="8353425" y="2581275"/>
                  </a:lnTo>
                  <a:lnTo>
                    <a:pt x="8534400" y="2762250"/>
                  </a:lnTo>
                  <a:lnTo>
                    <a:pt x="8629650" y="2895600"/>
                  </a:lnTo>
                  <a:lnTo>
                    <a:pt x="8724900" y="2952750"/>
                  </a:lnTo>
                  <a:lnTo>
                    <a:pt x="8705850" y="2990850"/>
                  </a:lnTo>
                  <a:lnTo>
                    <a:pt x="8705850" y="2990850"/>
                  </a:lnTo>
                  <a:lnTo>
                    <a:pt x="8772525" y="2981325"/>
                  </a:lnTo>
                  <a:lnTo>
                    <a:pt x="8782050" y="2905125"/>
                  </a:lnTo>
                  <a:lnTo>
                    <a:pt x="8782050" y="2752725"/>
                  </a:lnTo>
                  <a:lnTo>
                    <a:pt x="8848725" y="2609850"/>
                  </a:lnTo>
                  <a:cubicBezTo>
                    <a:pt x="8801100" y="2568575"/>
                    <a:pt x="8743951" y="2555875"/>
                    <a:pt x="8696326" y="2514600"/>
                  </a:cubicBezTo>
                  <a:lnTo>
                    <a:pt x="8562975" y="2381250"/>
                  </a:lnTo>
                  <a:lnTo>
                    <a:pt x="8439150" y="2295525"/>
                  </a:lnTo>
                  <a:lnTo>
                    <a:pt x="8334375" y="2343150"/>
                  </a:lnTo>
                  <a:lnTo>
                    <a:pt x="8286750" y="2238375"/>
                  </a:lnTo>
                  <a:lnTo>
                    <a:pt x="7953375" y="2190750"/>
                  </a:lnTo>
                  <a:lnTo>
                    <a:pt x="7829550" y="1962150"/>
                  </a:lnTo>
                  <a:lnTo>
                    <a:pt x="7743825" y="1943100"/>
                  </a:lnTo>
                  <a:lnTo>
                    <a:pt x="6953250" y="1847850"/>
                  </a:lnTo>
                  <a:lnTo>
                    <a:pt x="7058025" y="1771650"/>
                  </a:lnTo>
                  <a:lnTo>
                    <a:pt x="7115175" y="1600200"/>
                  </a:lnTo>
                  <a:cubicBezTo>
                    <a:pt x="7238693" y="1622658"/>
                    <a:pt x="7184452" y="1619250"/>
                    <a:pt x="7277100" y="1619250"/>
                  </a:cubicBezTo>
                  <a:lnTo>
                    <a:pt x="7353300" y="1590675"/>
                  </a:lnTo>
                  <a:lnTo>
                    <a:pt x="7391400" y="1485900"/>
                  </a:lnTo>
                  <a:lnTo>
                    <a:pt x="7362825" y="1381125"/>
                  </a:lnTo>
                  <a:lnTo>
                    <a:pt x="7362825" y="1323975"/>
                  </a:lnTo>
                  <a:lnTo>
                    <a:pt x="7286625" y="1295400"/>
                  </a:lnTo>
                  <a:lnTo>
                    <a:pt x="7143750" y="1219200"/>
                  </a:lnTo>
                  <a:lnTo>
                    <a:pt x="7143750" y="1219200"/>
                  </a:lnTo>
                  <a:lnTo>
                    <a:pt x="7029450" y="1181100"/>
                  </a:lnTo>
                  <a:lnTo>
                    <a:pt x="6991350" y="1247775"/>
                  </a:lnTo>
                  <a:cubicBezTo>
                    <a:pt x="6931025" y="1162050"/>
                    <a:pt x="6851651" y="1095375"/>
                    <a:pt x="6791326" y="1009650"/>
                  </a:cubicBezTo>
                  <a:lnTo>
                    <a:pt x="6696075" y="838200"/>
                  </a:lnTo>
                  <a:lnTo>
                    <a:pt x="6610350" y="819150"/>
                  </a:lnTo>
                  <a:lnTo>
                    <a:pt x="6591300" y="790575"/>
                  </a:lnTo>
                  <a:lnTo>
                    <a:pt x="6438900" y="800100"/>
                  </a:lnTo>
                  <a:lnTo>
                    <a:pt x="6467475" y="733425"/>
                  </a:lnTo>
                  <a:lnTo>
                    <a:pt x="6400800" y="714375"/>
                  </a:lnTo>
                  <a:lnTo>
                    <a:pt x="6286500" y="790575"/>
                  </a:lnTo>
                  <a:lnTo>
                    <a:pt x="6181725" y="771525"/>
                  </a:lnTo>
                  <a:lnTo>
                    <a:pt x="6181725" y="857250"/>
                  </a:lnTo>
                  <a:lnTo>
                    <a:pt x="6181725" y="857250"/>
                  </a:lnTo>
                  <a:lnTo>
                    <a:pt x="6134100" y="809625"/>
                  </a:lnTo>
                  <a:lnTo>
                    <a:pt x="6134100" y="809625"/>
                  </a:lnTo>
                  <a:lnTo>
                    <a:pt x="6048375" y="800100"/>
                  </a:lnTo>
                  <a:lnTo>
                    <a:pt x="5972175" y="857250"/>
                  </a:lnTo>
                  <a:lnTo>
                    <a:pt x="5972175" y="857250"/>
                  </a:lnTo>
                  <a:lnTo>
                    <a:pt x="5819775" y="1019175"/>
                  </a:lnTo>
                  <a:lnTo>
                    <a:pt x="5838825" y="1066800"/>
                  </a:lnTo>
                  <a:lnTo>
                    <a:pt x="5676900" y="1038225"/>
                  </a:lnTo>
                  <a:lnTo>
                    <a:pt x="5572125" y="1076325"/>
                  </a:lnTo>
                  <a:lnTo>
                    <a:pt x="5543550" y="1200150"/>
                  </a:lnTo>
                  <a:lnTo>
                    <a:pt x="5324475" y="1304925"/>
                  </a:lnTo>
                  <a:lnTo>
                    <a:pt x="5162550" y="1362075"/>
                  </a:lnTo>
                  <a:lnTo>
                    <a:pt x="4943475" y="1323975"/>
                  </a:lnTo>
                  <a:lnTo>
                    <a:pt x="4743450" y="1304925"/>
                  </a:lnTo>
                  <a:lnTo>
                    <a:pt x="4429125" y="1104900"/>
                  </a:lnTo>
                  <a:lnTo>
                    <a:pt x="4295775" y="1152525"/>
                  </a:lnTo>
                  <a:lnTo>
                    <a:pt x="4191000" y="1190625"/>
                  </a:lnTo>
                  <a:lnTo>
                    <a:pt x="4038600" y="1190625"/>
                  </a:lnTo>
                  <a:lnTo>
                    <a:pt x="3924300" y="1181100"/>
                  </a:lnTo>
                  <a:lnTo>
                    <a:pt x="3867150" y="1104900"/>
                  </a:lnTo>
                  <a:lnTo>
                    <a:pt x="3867150" y="1104900"/>
                  </a:lnTo>
                  <a:lnTo>
                    <a:pt x="3867150" y="1104900"/>
                  </a:lnTo>
                  <a:lnTo>
                    <a:pt x="3819525" y="1038225"/>
                  </a:lnTo>
                  <a:lnTo>
                    <a:pt x="3724275" y="981075"/>
                  </a:lnTo>
                  <a:lnTo>
                    <a:pt x="3505200" y="942975"/>
                  </a:lnTo>
                  <a:lnTo>
                    <a:pt x="3343275" y="876300"/>
                  </a:lnTo>
                  <a:lnTo>
                    <a:pt x="3343275" y="876300"/>
                  </a:lnTo>
                  <a:lnTo>
                    <a:pt x="3114675" y="752475"/>
                  </a:lnTo>
                  <a:lnTo>
                    <a:pt x="3019425" y="704850"/>
                  </a:lnTo>
                  <a:lnTo>
                    <a:pt x="2867025" y="809625"/>
                  </a:lnTo>
                  <a:lnTo>
                    <a:pt x="2733675" y="752475"/>
                  </a:lnTo>
                  <a:lnTo>
                    <a:pt x="2638425" y="657225"/>
                  </a:lnTo>
                  <a:lnTo>
                    <a:pt x="2533650" y="352425"/>
                  </a:lnTo>
                  <a:lnTo>
                    <a:pt x="2390775" y="304800"/>
                  </a:lnTo>
                  <a:lnTo>
                    <a:pt x="2181225" y="323850"/>
                  </a:lnTo>
                  <a:lnTo>
                    <a:pt x="2190750" y="228600"/>
                  </a:lnTo>
                  <a:lnTo>
                    <a:pt x="2047875" y="171450"/>
                  </a:lnTo>
                  <a:lnTo>
                    <a:pt x="1743075" y="323850"/>
                  </a:lnTo>
                  <a:lnTo>
                    <a:pt x="1657350" y="476250"/>
                  </a:lnTo>
                  <a:lnTo>
                    <a:pt x="1457325" y="666750"/>
                  </a:lnTo>
                  <a:lnTo>
                    <a:pt x="1457325" y="666750"/>
                  </a:lnTo>
                  <a:lnTo>
                    <a:pt x="1409700" y="742950"/>
                  </a:lnTo>
                  <a:lnTo>
                    <a:pt x="1276350" y="781050"/>
                  </a:lnTo>
                  <a:lnTo>
                    <a:pt x="1257300" y="876300"/>
                  </a:lnTo>
                  <a:lnTo>
                    <a:pt x="1143000" y="962025"/>
                  </a:lnTo>
                  <a:lnTo>
                    <a:pt x="1009650" y="1066800"/>
                  </a:lnTo>
                  <a:lnTo>
                    <a:pt x="923925" y="1257300"/>
                  </a:lnTo>
                  <a:lnTo>
                    <a:pt x="866775" y="1428750"/>
                  </a:lnTo>
                  <a:lnTo>
                    <a:pt x="685800" y="1609725"/>
                  </a:lnTo>
                  <a:lnTo>
                    <a:pt x="457200" y="1838325"/>
                  </a:lnTo>
                  <a:lnTo>
                    <a:pt x="276225" y="1847850"/>
                  </a:lnTo>
                  <a:lnTo>
                    <a:pt x="247650" y="1857375"/>
                  </a:lnTo>
                  <a:lnTo>
                    <a:pt x="0" y="1866900"/>
                  </a:lnTo>
                  <a:lnTo>
                    <a:pt x="9525" y="19050"/>
                  </a:lnTo>
                  <a:close/>
                </a:path>
              </a:pathLst>
            </a:cu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2743200" y="3644520"/>
            <a:ext cx="838200" cy="287771"/>
          </a:xfrm>
          <a:prstGeom prst="rect">
            <a:avLst/>
          </a:prstGeom>
          <a:solidFill>
            <a:schemeClr val="bg1">
              <a:lumMod val="65000"/>
              <a:alpha val="78000"/>
            </a:schemeClr>
          </a:solidFill>
        </p:spPr>
        <p:txBody>
          <a:bodyPr wrap="square" rtlCol="0">
            <a:spAutoFit/>
          </a:bodyPr>
          <a:lstStyle/>
          <a:p>
            <a:r>
              <a:rPr lang="en-US" sz="1100" b="1" dirty="0" smtClean="0">
                <a:solidFill>
                  <a:schemeClr val="bg1"/>
                </a:solidFill>
              </a:rPr>
              <a:t>Westbrook</a:t>
            </a:r>
            <a:endParaRPr lang="en-US" sz="1100" b="1" dirty="0">
              <a:solidFill>
                <a:schemeClr val="bg1"/>
              </a:solidFill>
            </a:endParaRPr>
          </a:p>
        </p:txBody>
      </p:sp>
      <p:sp>
        <p:nvSpPr>
          <p:cNvPr id="16" name="TextBox 15"/>
          <p:cNvSpPr txBox="1"/>
          <p:nvPr/>
        </p:nvSpPr>
        <p:spPr>
          <a:xfrm>
            <a:off x="2529840" y="5577840"/>
            <a:ext cx="934720" cy="261610"/>
          </a:xfrm>
          <a:prstGeom prst="rect">
            <a:avLst/>
          </a:prstGeom>
          <a:solidFill>
            <a:schemeClr val="bg1">
              <a:lumMod val="65000"/>
              <a:alpha val="78000"/>
            </a:schemeClr>
          </a:solidFill>
        </p:spPr>
        <p:txBody>
          <a:bodyPr wrap="square" rtlCol="0">
            <a:spAutoFit/>
          </a:bodyPr>
          <a:lstStyle/>
          <a:p>
            <a:r>
              <a:rPr lang="en-US" sz="1100" b="1" dirty="0" smtClean="0">
                <a:solidFill>
                  <a:schemeClr val="bg1"/>
                </a:solidFill>
              </a:rPr>
              <a:t>Scarborough</a:t>
            </a:r>
            <a:endParaRPr lang="en-US" sz="1100" b="1" dirty="0">
              <a:solidFill>
                <a:schemeClr val="bg1"/>
              </a:solidFill>
            </a:endParaRPr>
          </a:p>
        </p:txBody>
      </p:sp>
      <p:sp>
        <p:nvSpPr>
          <p:cNvPr id="17" name="TextBox 16"/>
          <p:cNvSpPr txBox="1"/>
          <p:nvPr/>
        </p:nvSpPr>
        <p:spPr>
          <a:xfrm>
            <a:off x="5476240" y="3644519"/>
            <a:ext cx="685800" cy="261610"/>
          </a:xfrm>
          <a:prstGeom prst="rect">
            <a:avLst/>
          </a:prstGeom>
          <a:solidFill>
            <a:schemeClr val="bg1">
              <a:lumMod val="65000"/>
              <a:alpha val="78000"/>
            </a:schemeClr>
          </a:solidFill>
        </p:spPr>
        <p:txBody>
          <a:bodyPr wrap="square" rtlCol="0">
            <a:spAutoFit/>
          </a:bodyPr>
          <a:lstStyle/>
          <a:p>
            <a:r>
              <a:rPr lang="en-US" sz="1100" b="1" dirty="0" smtClean="0">
                <a:solidFill>
                  <a:schemeClr val="bg1"/>
                </a:solidFill>
              </a:rPr>
              <a:t>Portland</a:t>
            </a:r>
            <a:endParaRPr lang="en-US" sz="1100" b="1" dirty="0">
              <a:solidFill>
                <a:schemeClr val="bg1"/>
              </a:solidFill>
            </a:endParaRPr>
          </a:p>
        </p:txBody>
      </p:sp>
      <p:sp>
        <p:nvSpPr>
          <p:cNvPr id="18" name="TextBox 17"/>
          <p:cNvSpPr txBox="1"/>
          <p:nvPr/>
        </p:nvSpPr>
        <p:spPr>
          <a:xfrm>
            <a:off x="4815840" y="5209550"/>
            <a:ext cx="1066800" cy="261610"/>
          </a:xfrm>
          <a:prstGeom prst="rect">
            <a:avLst/>
          </a:prstGeom>
          <a:solidFill>
            <a:schemeClr val="bg1">
              <a:lumMod val="65000"/>
              <a:alpha val="78000"/>
            </a:schemeClr>
          </a:solidFill>
        </p:spPr>
        <p:txBody>
          <a:bodyPr wrap="square" rtlCol="0">
            <a:spAutoFit/>
          </a:bodyPr>
          <a:lstStyle/>
          <a:p>
            <a:r>
              <a:rPr lang="en-US" sz="1100" b="1" dirty="0" smtClean="0">
                <a:solidFill>
                  <a:schemeClr val="bg1"/>
                </a:solidFill>
              </a:rPr>
              <a:t>South Portland</a:t>
            </a:r>
            <a:endParaRPr lang="en-US" sz="1100" b="1" dirty="0">
              <a:solidFill>
                <a:schemeClr val="bg1"/>
              </a:solidFill>
            </a:endParaRPr>
          </a:p>
        </p:txBody>
      </p:sp>
    </p:spTree>
    <p:extLst>
      <p:ext uri="{BB962C8B-B14F-4D97-AF65-F5344CB8AC3E}">
        <p14:creationId xmlns:p14="http://schemas.microsoft.com/office/powerpoint/2010/main" val="294851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1279</TotalTime>
  <Words>2551</Words>
  <Application>Microsoft Macintosh PowerPoint</Application>
  <PresentationFormat>On-screen Show (4:3)</PresentationFormat>
  <Paragraphs>307</Paragraphs>
  <Slides>39</Slides>
  <Notes>30</Notes>
  <HiddenSlides>0</HiddenSlides>
  <MMClips>1</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Custom Design</vt:lpstr>
      <vt:lpstr>1_Custom Design</vt:lpstr>
      <vt:lpstr>2_Custom Design</vt:lpstr>
      <vt:lpstr>4_Custom Design</vt:lpstr>
      <vt:lpstr>2010 – 2011 Long Creek Update</vt:lpstr>
      <vt:lpstr>PowerPoint Presentation</vt:lpstr>
      <vt:lpstr>What is the big picture problem?</vt:lpstr>
      <vt:lpstr>Previously Regulated Parcels</vt:lpstr>
      <vt:lpstr>Now Regulated Under  Long Creek General Permit</vt:lpstr>
      <vt:lpstr>Residual Designation Authority</vt:lpstr>
      <vt:lpstr>RDA Requirements</vt:lpstr>
      <vt:lpstr>Striking a Balance</vt:lpstr>
      <vt:lpstr>Legal Structure</vt:lpstr>
      <vt:lpstr>Creating an Agreement that Meets the Needs of Private Businesses and Public Entities</vt:lpstr>
      <vt:lpstr>Landowner Obligations</vt:lpstr>
      <vt:lpstr>Assessment Structure</vt:lpstr>
      <vt:lpstr>Biggest Surprises</vt:lpstr>
      <vt:lpstr>Markers of Success</vt:lpstr>
      <vt:lpstr>Goal: Meet Water Quality Standards by 2020</vt:lpstr>
      <vt:lpstr>Mall Plaza Phase I Priority Retrofit</vt:lpstr>
      <vt:lpstr>Soil Media Filter - After a 3.75” rainstorm</vt:lpstr>
      <vt:lpstr>Mall Plaza Phase II Priority Retrofit</vt:lpstr>
      <vt:lpstr>Darling Avenue, South Portland</vt:lpstr>
      <vt:lpstr>Darling Avenue, South Portland Conveyance Soil Filter</vt:lpstr>
      <vt:lpstr>Blanchette Brook, Westbrook</vt:lpstr>
      <vt:lpstr>Blanchette Brook, Westbrook</vt:lpstr>
      <vt:lpstr>Ongoing Challenges</vt:lpstr>
      <vt:lpstr>Summer</vt:lpstr>
      <vt:lpstr>Winter</vt:lpstr>
      <vt:lpstr>PowerPoint Presentation</vt:lpstr>
      <vt:lpstr>PowerPoint Presentation</vt:lpstr>
      <vt:lpstr>Dissolved Oxygen: Main Stem</vt:lpstr>
      <vt:lpstr>Dissolved Oxygen: North Branch</vt:lpstr>
      <vt:lpstr>Dissolved Oxygen: South Branch</vt:lpstr>
      <vt:lpstr>Chloride during Spring Runoff</vt:lpstr>
      <vt:lpstr>Chloride: Main Stem Baseflow</vt:lpstr>
      <vt:lpstr>Chloride: North Branch Baseflow</vt:lpstr>
      <vt:lpstr>Chloride: South Branch Baseflow</vt:lpstr>
      <vt:lpstr>Metals</vt:lpstr>
      <vt:lpstr>Monitoring Summary</vt:lpstr>
      <vt:lpstr>Educational Partners</vt:lpstr>
      <vt:lpstr>What’s Next?</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 Fitch</dc:creator>
  <cp:lastModifiedBy>Harry Brown</cp:lastModifiedBy>
  <cp:revision>102</cp:revision>
  <cp:lastPrinted>2011-05-03T12:07:09Z</cp:lastPrinted>
  <dcterms:created xsi:type="dcterms:W3CDTF">2011-02-23T19:57:16Z</dcterms:created>
  <dcterms:modified xsi:type="dcterms:W3CDTF">2011-10-19T22:48:07Z</dcterms:modified>
</cp:coreProperties>
</file>