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86" r:id="rId4"/>
    <p:sldId id="266" r:id="rId5"/>
    <p:sldId id="283" r:id="rId6"/>
    <p:sldId id="287" r:id="rId7"/>
    <p:sldId id="289" r:id="rId8"/>
    <p:sldId id="290" r:id="rId9"/>
    <p:sldId id="292" r:id="rId10"/>
    <p:sldId id="291" r:id="rId11"/>
    <p:sldId id="307" r:id="rId12"/>
    <p:sldId id="295" r:id="rId13"/>
    <p:sldId id="305" r:id="rId14"/>
    <p:sldId id="296" r:id="rId15"/>
    <p:sldId id="299" r:id="rId16"/>
    <p:sldId id="300" r:id="rId17"/>
    <p:sldId id="304" r:id="rId18"/>
    <p:sldId id="301" r:id="rId19"/>
    <p:sldId id="302" r:id="rId20"/>
    <p:sldId id="30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0" d="100"/>
          <a:sy n="80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it-teaqfsemc11.som.w2k.state.me.us\dhhs-cdc\EOH\EOH-Shared\ChildLead\SURVEILLANCE\Legislative%20Report%20Data\YR_2015\Leg_report_2015_Tables%20and%20figures_ver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it-teaqfsemc11.som.w2k.state.me.us\dhhs-cdc\EOH\EOH-Shared\ChildLead\Emily%20Meade%20work\Lead%202013\Blood%20lead%202011%202006%20histogram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Estimated Percent of Screened Children</a:t>
            </a:r>
            <a:r>
              <a:rPr lang="en-US" baseline="0"/>
              <a:t> with a Blood Lead Level of ≥ 5 µg/dL - 2003-2014</a:t>
            </a:r>
          </a:p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>
        <c:manualLayout>
          <c:xMode val="edge"/>
          <c:yMode val="edge"/>
          <c:x val="0.175690956812217"/>
          <c:y val="0.0189573459715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917329610907"/>
          <c:y val="0.190241951197148"/>
          <c:w val="0.840688713910761"/>
          <c:h val="0.683778283638716"/>
        </c:manualLayout>
      </c:layout>
      <c:lineChart>
        <c:grouping val="standard"/>
        <c:varyColors val="0"/>
        <c:ser>
          <c:idx val="2"/>
          <c:order val="0"/>
          <c:tx>
            <c:strRef>
              <c:f>CONF_UNCONF5_9!$G$3</c:f>
              <c:strCache>
                <c:ptCount val="1"/>
                <c:pt idx="0">
                  <c:v>Estimated % 5-&lt;10 ug/dL Screened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exp"/>
            <c:dispRSqr val="0"/>
            <c:dispEq val="0"/>
          </c:trendline>
          <c:cat>
            <c:numRef>
              <c:f>CONF_UNCONF5_9!$A$4:$A$15</c:f>
              <c:numCache>
                <c:formatCode>General</c:formatCode>
                <c:ptCount val="12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</c:numCache>
            </c:numRef>
          </c:cat>
          <c:val>
            <c:numRef>
              <c:f>CONF_UNCONF5_9!$G$4:$G$15</c:f>
              <c:numCache>
                <c:formatCode>0.0</c:formatCode>
                <c:ptCount val="12"/>
                <c:pt idx="0">
                  <c:v>10.98366353840807</c:v>
                </c:pt>
                <c:pt idx="1">
                  <c:v>10.84855376305877</c:v>
                </c:pt>
                <c:pt idx="2">
                  <c:v>8.243491015768245</c:v>
                </c:pt>
                <c:pt idx="3">
                  <c:v>8.44409401516858</c:v>
                </c:pt>
                <c:pt idx="4">
                  <c:v>6.376304078208213</c:v>
                </c:pt>
                <c:pt idx="5">
                  <c:v>5.596851770878881</c:v>
                </c:pt>
                <c:pt idx="6">
                  <c:v>5.00271254746958</c:v>
                </c:pt>
                <c:pt idx="7">
                  <c:v>4.690831556503196</c:v>
                </c:pt>
                <c:pt idx="8">
                  <c:v>4.34671719011878</c:v>
                </c:pt>
                <c:pt idx="9">
                  <c:v>4.475195053731783</c:v>
                </c:pt>
                <c:pt idx="10">
                  <c:v>4.10624272974021</c:v>
                </c:pt>
                <c:pt idx="11">
                  <c:v>3.222625433890817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490488"/>
        <c:axId val="2081487880"/>
      </c:lineChart>
      <c:catAx>
        <c:axId val="2081490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b" anchorCtr="0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1487880"/>
        <c:crosses val="autoZero"/>
        <c:auto val="1"/>
        <c:lblAlgn val="ctr"/>
        <c:lblOffset val="100"/>
        <c:noMultiLvlLbl val="0"/>
      </c:catAx>
      <c:valAx>
        <c:axId val="20814878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Percent 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1490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dirty="0"/>
              <a:t>Year </a:t>
            </a:r>
            <a:r>
              <a:rPr lang="en-US" dirty="0" smtClean="0"/>
              <a:t>2012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644301111297"/>
          <c:y val="0.125893091488564"/>
          <c:w val="0.859852152789412"/>
          <c:h val="0.713316694788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Year 2011</c:v>
                </c:pt>
              </c:strCache>
            </c:strRef>
          </c:tx>
          <c:invertIfNegative val="0"/>
          <c:cat>
            <c:numRef>
              <c:f>Sheet1!$E$4:$E$44</c:f>
              <c:numCache>
                <c:formatCode>General</c:formatCode>
                <c:ptCount val="41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</c:v>
                </c:pt>
                <c:pt idx="25">
                  <c:v>12.5</c:v>
                </c:pt>
                <c:pt idx="26">
                  <c:v>13.0</c:v>
                </c:pt>
                <c:pt idx="27">
                  <c:v>13.5</c:v>
                </c:pt>
                <c:pt idx="28">
                  <c:v>14.0</c:v>
                </c:pt>
                <c:pt idx="29">
                  <c:v>14.5</c:v>
                </c:pt>
                <c:pt idx="30">
                  <c:v>15.0</c:v>
                </c:pt>
                <c:pt idx="31">
                  <c:v>15.5</c:v>
                </c:pt>
                <c:pt idx="32">
                  <c:v>16.0</c:v>
                </c:pt>
                <c:pt idx="33">
                  <c:v>16.5</c:v>
                </c:pt>
                <c:pt idx="34">
                  <c:v>17.0</c:v>
                </c:pt>
                <c:pt idx="35">
                  <c:v>17.5</c:v>
                </c:pt>
                <c:pt idx="36">
                  <c:v>18.0</c:v>
                </c:pt>
                <c:pt idx="37">
                  <c:v>18.5</c:v>
                </c:pt>
                <c:pt idx="38">
                  <c:v>19.0</c:v>
                </c:pt>
                <c:pt idx="39">
                  <c:v>19.5</c:v>
                </c:pt>
                <c:pt idx="40">
                  <c:v>20.0</c:v>
                </c:pt>
              </c:numCache>
            </c:numRef>
          </c:cat>
          <c:val>
            <c:numRef>
              <c:f>Sheet1!$F$4:$F$30</c:f>
              <c:numCache>
                <c:formatCode>General</c:formatCode>
                <c:ptCount val="27"/>
                <c:pt idx="0">
                  <c:v>1354.0</c:v>
                </c:pt>
                <c:pt idx="1">
                  <c:v>1608.0</c:v>
                </c:pt>
                <c:pt idx="2">
                  <c:v>1285.0</c:v>
                </c:pt>
                <c:pt idx="3">
                  <c:v>740.0</c:v>
                </c:pt>
                <c:pt idx="4">
                  <c:v>477.0</c:v>
                </c:pt>
                <c:pt idx="5">
                  <c:v>302.0</c:v>
                </c:pt>
                <c:pt idx="6">
                  <c:v>200.0</c:v>
                </c:pt>
                <c:pt idx="7">
                  <c:v>134.0</c:v>
                </c:pt>
                <c:pt idx="8">
                  <c:v>104.0</c:v>
                </c:pt>
                <c:pt idx="9">
                  <c:v>37.0</c:v>
                </c:pt>
                <c:pt idx="10">
                  <c:v>107.0</c:v>
                </c:pt>
                <c:pt idx="11">
                  <c:v>0.0</c:v>
                </c:pt>
                <c:pt idx="12">
                  <c:v>89.0</c:v>
                </c:pt>
                <c:pt idx="13">
                  <c:v>0.0</c:v>
                </c:pt>
                <c:pt idx="14">
                  <c:v>61.0</c:v>
                </c:pt>
                <c:pt idx="15">
                  <c:v>0.0</c:v>
                </c:pt>
                <c:pt idx="16">
                  <c:v>57.0</c:v>
                </c:pt>
                <c:pt idx="17">
                  <c:v>0.0</c:v>
                </c:pt>
                <c:pt idx="18">
                  <c:v>37.0</c:v>
                </c:pt>
                <c:pt idx="19">
                  <c:v>0.0</c:v>
                </c:pt>
                <c:pt idx="20">
                  <c:v>17.0</c:v>
                </c:pt>
                <c:pt idx="21">
                  <c:v>0.0</c:v>
                </c:pt>
                <c:pt idx="22">
                  <c:v>11.0</c:v>
                </c:pt>
                <c:pt idx="23">
                  <c:v>0.0</c:v>
                </c:pt>
                <c:pt idx="24">
                  <c:v>7.0</c:v>
                </c:pt>
                <c:pt idx="25">
                  <c:v>0.0</c:v>
                </c:pt>
                <c:pt idx="26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082919928"/>
        <c:axId val="2082925512"/>
      </c:barChart>
      <c:catAx>
        <c:axId val="2082919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Blood Lead Level (ug/dL)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2925512"/>
        <c:crossesAt val="-0.5"/>
        <c:auto val="1"/>
        <c:lblAlgn val="ctr"/>
        <c:lblOffset val="50"/>
        <c:tickLblSkip val="2"/>
        <c:tickMarkSkip val="2"/>
        <c:noMultiLvlLbl val="0"/>
      </c:catAx>
      <c:valAx>
        <c:axId val="20829255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Children</a:t>
                </a:r>
              </a:p>
            </c:rich>
          </c:tx>
          <c:layout>
            <c:manualLayout>
              <c:xMode val="edge"/>
              <c:yMode val="edge"/>
              <c:x val="0.0123838938737309"/>
              <c:y val="0.283689538807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2919928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5070-E851-4DFF-82D8-707112842605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1437-23F6-4FC8-9DB5-73FF4298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fixing this. 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fixing this. 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excess</a:t>
            </a:r>
            <a:r>
              <a:rPr lang="en-US" baseline="0" dirty="0" smtClean="0"/>
              <a:t> deaths per day with 95 HI, and 66 excess ED visits, statewide.  About 35 deaths per day on average.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excess</a:t>
            </a:r>
            <a:r>
              <a:rPr lang="en-US" baseline="0" dirty="0" smtClean="0"/>
              <a:t> deaths per day with 95 HI, and 66 excess ED visits, statewide.  About 30 deaths per day on average.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Climate Change Institute.  Weather Research and Forecasting Model (WRF). </a:t>
            </a:r>
            <a:r>
              <a:rPr lang="en-US" dirty="0" smtClean="0">
                <a:latin typeface="Times New Roman" charset="0"/>
              </a:rPr>
              <a:t>Global modeling outputs (IPCC AR5 RCP 8.5 Forcing)  used as inputs for local WRF model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Climate Change Institute.  Weather Research and Forecasting Model (WRF). </a:t>
            </a:r>
            <a:r>
              <a:rPr lang="en-US" dirty="0" smtClean="0">
                <a:latin typeface="Times New Roman" charset="0"/>
              </a:rPr>
              <a:t>Global modeling outputs (IPCC AR5 RCP 8.5 Forcing)  used as inputs for local WRF model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Maine has 15.3% of population 65 or older., 3</a:t>
            </a:r>
            <a:r>
              <a:rPr lang="en-US" baseline="30000" dirty="0" smtClean="0"/>
              <a:t>rd</a:t>
            </a:r>
            <a:r>
              <a:rPr lang="en-US" dirty="0" smtClean="0"/>
              <a:t> highest in US.   http://www.census.gov/prod/cen2010/briefs/c2010br-09.pdf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200" dirty="0" smtClean="0"/>
              <a:t>T1/2</a:t>
            </a:r>
            <a:r>
              <a:rPr lang="en-US" altLang="en-US" sz="1200" baseline="0" dirty="0" smtClean="0"/>
              <a:t> decay rate of 6.5 years.  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7CC56B-6782-475F-BFA6-D2B966B6DBD5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dirty="0" smtClean="0"/>
              <a:t>NHANES – 2.5% children 1-5 years old have BLL &gt;= 5 </a:t>
            </a:r>
            <a:r>
              <a:rPr lang="en-US" sz="1200" dirty="0" err="1" smtClean="0"/>
              <a:t>ug</a:t>
            </a:r>
            <a:r>
              <a:rPr lang="en-US" sz="1200" dirty="0" smtClean="0"/>
              <a:t>/</a:t>
            </a:r>
            <a:r>
              <a:rPr lang="en-US" sz="1200" dirty="0" err="1" smtClean="0"/>
              <a:t>dL</a:t>
            </a:r>
            <a:r>
              <a:rPr lang="en-US" sz="1200" dirty="0" smtClean="0"/>
              <a:t>.   0.025*65,000</a:t>
            </a:r>
            <a:r>
              <a:rPr lang="en-US" sz="1200" baseline="0" dirty="0" smtClean="0"/>
              <a:t> = 1640.</a:t>
            </a:r>
            <a:endParaRPr lang="en-US" sz="1200" dirty="0" smtClean="0"/>
          </a:p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7CC56B-6782-475F-BFA6-D2B966B6DBD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F91F-2413-4B17-A2A4-E081FA6F39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UMO economist got similar results</a:t>
            </a:r>
            <a:r>
              <a:rPr lang="en-US" baseline="0" dirty="0" smtClean="0"/>
              <a:t> ($250 million per birth cohort), ..and an Amherst economist reported that a 1 </a:t>
            </a:r>
            <a:r>
              <a:rPr lang="en-US" baseline="0" dirty="0" err="1" smtClean="0"/>
              <a:t>ug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dL</a:t>
            </a:r>
            <a:r>
              <a:rPr lang="en-US" baseline="0" dirty="0" smtClean="0"/>
              <a:t> change in blood lead has the safe effect as $5,000 in family 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9999-0DED-4DA3-9C37-1BEC407E9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2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1551-378A-4521-9772-003BEACE45E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82AD-6A44-4B68-8ECC-BFB4401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e.smith@maine.gov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905000"/>
          </a:xfrm>
          <a:solidFill>
            <a:srgbClr val="00666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</a:t>
            </a:r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Risks</a:t>
            </a:r>
            <a:b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Poisoning, Arsenic in Well Water, Extreme Heat</a:t>
            </a:r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Smith, SM, ScD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Toxicologist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E2Tech Meeting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19, 2015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81600"/>
            <a:ext cx="3543300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30778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Arsenic and Cancer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Bladder  and Lung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47800"/>
            <a:ext cx="53625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00224" y="5119985"/>
            <a:ext cx="5057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1-in-1000</a:t>
            </a:r>
            <a:endParaRPr lang="en-US" altLang="en-US" sz="5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4038600"/>
            <a:ext cx="4800600" cy="2286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390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30778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Arsenic and Heart Disease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Coronary Heart Disease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257800" cy="46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3257550" cy="9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4749348" cy="526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Arsenic and Intellectual Function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Bangladesh</a:t>
            </a:r>
          </a:p>
          <a:p>
            <a:pPr algn="ctr" eaLnBrk="1" hangingPunct="1"/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87" y="1905000"/>
            <a:ext cx="1576564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97670"/>
            <a:ext cx="822960" cy="6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4100"/>
            <a:ext cx="37861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9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9605"/>
            <a:ext cx="9144000" cy="1216152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Exposure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Back-of-the-Envelope Calculations</a:t>
            </a:r>
          </a:p>
          <a:p>
            <a:pPr algn="ctr" eaLnBrk="1" hangingPunct="1"/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086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355,000 Maine households on private wells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About 887,500 people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12% have As &gt; 10 </a:t>
            </a:r>
            <a:r>
              <a:rPr lang="en-US" sz="2800" b="1" dirty="0" err="1" smtClean="0"/>
              <a:t>ug</a:t>
            </a:r>
            <a:r>
              <a:rPr lang="en-US" sz="2800" b="1" dirty="0" smtClean="0"/>
              <a:t>/L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106,500 people with water As &gt; 10 </a:t>
            </a:r>
            <a:r>
              <a:rPr lang="en-US" sz="2800" b="1" dirty="0" err="1" smtClean="0"/>
              <a:t>ug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dL</a:t>
            </a:r>
            <a:endParaRPr lang="en-US" sz="2800" b="1" dirty="0" smtClean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5,300 children less than 6 years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987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126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Extreme Heat Event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Rare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191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5400" y="2286000"/>
            <a:ext cx="349727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1911: </a:t>
            </a:r>
          </a:p>
          <a:p>
            <a:r>
              <a:rPr lang="en-US" sz="2800" dirty="0" smtClean="0"/>
              <a:t>Last extreme </a:t>
            </a:r>
            <a:r>
              <a:rPr lang="en-US" sz="2800" dirty="0"/>
              <a:t>heat event </a:t>
            </a:r>
            <a:r>
              <a:rPr lang="en-US" sz="2800" dirty="0" smtClean="0"/>
              <a:t>in Maine with more than </a:t>
            </a:r>
            <a:r>
              <a:rPr lang="en-US" sz="2800" dirty="0"/>
              <a:t>5 days of </a:t>
            </a:r>
            <a:r>
              <a:rPr lang="en-US" sz="2800" dirty="0" smtClean="0"/>
              <a:t>temperatures </a:t>
            </a:r>
            <a:r>
              <a:rPr lang="en-US" sz="2800" dirty="0"/>
              <a:t>near or above 100.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04800" y="5715000"/>
            <a:ext cx="280706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	Courtesy of Dick Shaw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950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4408" y="-12595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Extreme Heat Event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But, What is Extreme?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029200" cy="46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3.gstatic.com/images?q=tbn:ANd9GcQyfwmVps4xafoerzS8_tXbNNTFwxH_NFcdZXTLt_SoB-Vgqh3HI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4484"/>
            <a:ext cx="1053916" cy="10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Extreme Heat Event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Mortality with Heat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943601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5770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Risk increases by </a:t>
            </a:r>
            <a:r>
              <a:rPr lang="en-US" b="1" dirty="0" smtClean="0"/>
              <a:t>7.6%</a:t>
            </a:r>
            <a:r>
              <a:rPr lang="en-US" dirty="0" smtClean="0"/>
              <a:t> (95% CI: 3.6, 11.8) on days with max HI of 95°F (as compared to 75°F)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702" y="64166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 </a:t>
            </a:r>
            <a:r>
              <a:rPr lang="en-US" sz="1200" dirty="0" smtClean="0"/>
              <a:t>ME-CDC: Preliminary data – Unpublished.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3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21412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Predicted Excess Deaths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 for Maine </a:t>
            </a:r>
          </a:p>
          <a:p>
            <a:pPr algn="ctr" eaLnBrk="1" hangingPunct="1"/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845716"/>
              </p:ext>
            </p:extLst>
          </p:nvPr>
        </p:nvGraphicFramePr>
        <p:xfrm>
          <a:off x="571500" y="2362200"/>
          <a:ext cx="8000999" cy="13062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38800"/>
                <a:gridCol w="838200"/>
                <a:gridCol w="762000"/>
                <a:gridCol w="761999"/>
              </a:tblGrid>
              <a:tr h="435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HEAT INDEX THRESHOLD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54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Excess deaths per day (compared to 75F)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5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 ED visits per day (compared to 75F)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218079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On average, about 30 deaths per day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0702" y="64166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 </a:t>
            </a:r>
            <a:r>
              <a:rPr lang="en-US" sz="1200" dirty="0" smtClean="0"/>
              <a:t>ME-CDC: Preliminary data – Unpublished.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168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30778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 Climate?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2056 Projections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340" t="13238" r="9028" b="15799"/>
          <a:stretch/>
        </p:blipFill>
        <p:spPr bwMode="auto">
          <a:xfrm>
            <a:off x="533400" y="1143000"/>
            <a:ext cx="7848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7417" y="6172200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 smtClean="0"/>
              <a:t>Source: University of Maine – Climate Change Institute:  WRF Predictions using IPCC AR5 RCP 8.5 Forcing </a:t>
            </a:r>
            <a:endParaRPr lang="en-US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7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High Heat Days?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2056 Projections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417" y="6172200"/>
            <a:ext cx="64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 smtClean="0"/>
              <a:t>Source: University of Maine – Climate Change Institute:  WRF Predictions using IPCC AR5 RCP 8.5 Forcing </a:t>
            </a:r>
            <a:endParaRPr lang="en-US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46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6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965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Childhood Lead Poisoning</a:t>
            </a:r>
          </a:p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Maine Center for Disease Control and Prevention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38" y="1261403"/>
            <a:ext cx="5704120" cy="31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71907" y="4724400"/>
            <a:ext cx="373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1-in-25</a:t>
            </a:r>
            <a:endParaRPr lang="en-US" altLang="en-US" sz="5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8817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Vulnerability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 the 3</a:t>
            </a:r>
            <a:r>
              <a:rPr lang="en-US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Oldest State without much AC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371600"/>
            <a:ext cx="523765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56017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In Maine, </a:t>
            </a:r>
            <a:r>
              <a:rPr lang="en-US" sz="2400" b="1" dirty="0" smtClean="0"/>
              <a:t>53% </a:t>
            </a:r>
            <a:r>
              <a:rPr lang="en-US" sz="2400" dirty="0" smtClean="0"/>
              <a:t>households report having AC; most are window units </a:t>
            </a:r>
          </a:p>
          <a:p>
            <a:r>
              <a:rPr lang="en-US" sz="1200" dirty="0" smtClean="0"/>
              <a:t>(Source: Maine Tracking Network).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56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Questions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36648" y="1905000"/>
            <a:ext cx="6400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Smith, SM, ScD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Toxicologist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(207) 287-5189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andy.e.smith@maine.gov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of Childhood Lead Poisoning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are Declining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845073"/>
              </p:ext>
            </p:extLst>
          </p:nvPr>
        </p:nvGraphicFramePr>
        <p:xfrm>
          <a:off x="1371600" y="1295400"/>
          <a:ext cx="5857876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543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61248"/>
              </p:ext>
            </p:extLst>
          </p:nvPr>
        </p:nvGraphicFramePr>
        <p:xfrm>
          <a:off x="1143000" y="1708150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261060" y="2362200"/>
            <a:ext cx="19050" cy="28956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305300" y="3657600"/>
            <a:ext cx="4000500" cy="8382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400+ Children Each Year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Burden of Childhood Lead Poisoning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1600+ Children with an </a:t>
            </a:r>
            <a:r>
              <a:rPr lang="en-U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eBLL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5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007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Safe Level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 deficits at low blood lead levels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485"/>
            <a:ext cx="6410342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5836489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Lanphear</a:t>
            </a:r>
            <a:r>
              <a:rPr lang="en-US" sz="1000" dirty="0" smtClean="0"/>
              <a:t> et al., VOLUME </a:t>
            </a:r>
            <a:r>
              <a:rPr lang="en-US" sz="1000" dirty="0"/>
              <a:t>113 | NUMBER 7 | July 2005 • Environmental Health Perspectives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24" y="1752600"/>
            <a:ext cx="3030176" cy="316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8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7338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Schwartz, VOLUME 66| </a:t>
            </a:r>
            <a:r>
              <a:rPr lang="en-US" sz="1200" dirty="0"/>
              <a:t>1</a:t>
            </a:r>
            <a:r>
              <a:rPr lang="en-US" sz="1200" dirty="0" smtClean="0"/>
              <a:t>995 </a:t>
            </a:r>
            <a:r>
              <a:rPr lang="en-US" sz="1200" dirty="0"/>
              <a:t>• Environmental </a:t>
            </a:r>
            <a:r>
              <a:rPr lang="en-US" sz="1200" dirty="0" smtClean="0"/>
              <a:t>Research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753380"/>
            <a:ext cx="1143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Lead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741712"/>
            <a:ext cx="1143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IQ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741712"/>
            <a:ext cx="14478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Income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753380"/>
            <a:ext cx="1524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Earnings</a:t>
            </a:r>
            <a:endParaRPr lang="en-US" sz="2800" b="1" dirty="0"/>
          </a:p>
        </p:txBody>
      </p:sp>
      <p:sp>
        <p:nvSpPr>
          <p:cNvPr id="13" name="Right Arrow 12"/>
          <p:cNvSpPr/>
          <p:nvPr/>
        </p:nvSpPr>
        <p:spPr>
          <a:xfrm>
            <a:off x="1752600" y="2872770"/>
            <a:ext cx="762000" cy="24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0" y="2894112"/>
            <a:ext cx="762000" cy="24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72200" y="2894112"/>
            <a:ext cx="762000" cy="24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2819400" y="2872770"/>
            <a:ext cx="76200" cy="271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609600" y="2894112"/>
            <a:ext cx="76200" cy="274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724400" y="2894112"/>
            <a:ext cx="76200" cy="271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86600" y="2894112"/>
            <a:ext cx="76200" cy="271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9446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Cost of Childhood Lead Poisoning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 of Reduced IQ on Future Earnings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6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Cost of Childhood Lead Poisoning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Each Birth Cohort ……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657599" y="2590800"/>
            <a:ext cx="4786745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Garamond" pitchFamily="18" charset="0"/>
              </a:rPr>
              <a:t>$21 - $145 million </a:t>
            </a:r>
          </a:p>
          <a:p>
            <a:r>
              <a:rPr lang="en-US" sz="2400" b="1" dirty="0" smtClean="0">
                <a:latin typeface="Garamond" pitchFamily="18" charset="0"/>
              </a:rPr>
              <a:t>in reduced future earnings </a:t>
            </a:r>
          </a:p>
          <a:p>
            <a:r>
              <a:rPr lang="en-US" sz="2400" b="1" dirty="0" smtClean="0">
                <a:latin typeface="Garamond" pitchFamily="18" charset="0"/>
              </a:rPr>
              <a:t>for 1 year olds born in 2010 and tested for blood lead</a:t>
            </a:r>
          </a:p>
          <a:p>
            <a:endParaRPr lang="en-US" sz="2800" b="1" dirty="0" smtClean="0">
              <a:latin typeface="Garamond" pitchFamily="18" charset="0"/>
            </a:endParaRPr>
          </a:p>
          <a:p>
            <a:pPr marL="342900" indent="-342900">
              <a:buFont typeface="Symbol"/>
              <a:buChar char="~"/>
            </a:pPr>
            <a:r>
              <a:rPr lang="en-US" sz="2400" b="1" dirty="0" smtClean="0">
                <a:latin typeface="Garamond" pitchFamily="18" charset="0"/>
                <a:sym typeface="Symbol"/>
              </a:rPr>
              <a:t>$42 - $290 million </a:t>
            </a:r>
          </a:p>
          <a:p>
            <a:r>
              <a:rPr lang="en-US" sz="2400" b="1" dirty="0">
                <a:latin typeface="Garamond" pitchFamily="18" charset="0"/>
                <a:sym typeface="Symbol"/>
              </a:rPr>
              <a:t> </a:t>
            </a:r>
            <a:r>
              <a:rPr lang="en-US" sz="2400" b="1" dirty="0" smtClean="0">
                <a:latin typeface="Garamond" pitchFamily="18" charset="0"/>
                <a:sym typeface="Symbol"/>
              </a:rPr>
              <a:t>full birth cohort</a:t>
            </a:r>
            <a:r>
              <a:rPr lang="en-US" sz="2400" b="1" dirty="0" smtClean="0">
                <a:latin typeface="Garamond" pitchFamily="18" charset="0"/>
              </a:rPr>
              <a:t/>
            </a:r>
            <a:br>
              <a:rPr lang="en-US" sz="2400" b="1" dirty="0" smtClean="0">
                <a:latin typeface="Garamond" pitchFamily="18" charset="0"/>
              </a:rPr>
            </a:br>
            <a:endParaRPr lang="en-US" sz="2400" b="1" i="1" dirty="0">
              <a:latin typeface="Garamond" pitchFamily="18" charset="0"/>
            </a:endParaRPr>
          </a:p>
        </p:txBody>
      </p:sp>
      <p:pic>
        <p:nvPicPr>
          <p:cNvPr id="21" name="Picture 4" descr="http://2.bp.blogspot.com/-LS6-2TCtWCk/Ugt8-Attq9I/AAAAAAAAJhQ/SDXSy_gRD_M/s1600/h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804705" cy="38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1260"/>
            <a:ext cx="9144000" cy="1143000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Arsenic in Well Water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your well water safe to drink?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oit-teaqfsemc11.som.w2k.state.me.us\dhhs-cdc\EOH\EOH-Shared\EPHT\Portal\Portal Redesign\Content\publishedimages\originalfiles\privatewell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6517"/>
            <a:ext cx="5943600" cy="41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09693" y="5473062"/>
            <a:ext cx="373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1-in-10</a:t>
            </a:r>
            <a:endParaRPr lang="en-US" altLang="en-US" sz="5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7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6471"/>
            <a:ext cx="392443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3" y="990600"/>
            <a:ext cx="4345457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30778"/>
            <a:ext cx="9144000" cy="892552"/>
          </a:xfrm>
          <a:prstGeom prst="rect">
            <a:avLst/>
          </a:prstGeom>
          <a:solidFill>
            <a:srgbClr val="006666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Arsenic in Well Water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your well water safe to drink?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75350"/>
            <a:ext cx="213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374" y="1981200"/>
            <a:ext cx="381000" cy="79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 smtClean="0"/>
              <a:t>45</a:t>
            </a:r>
          </a:p>
          <a:p>
            <a:pPr>
              <a:lnSpc>
                <a:spcPts val="1400"/>
              </a:lnSpc>
            </a:pPr>
            <a:r>
              <a:rPr lang="en-US" sz="1000" b="1" dirty="0" smtClean="0"/>
              <a:t>30</a:t>
            </a:r>
          </a:p>
          <a:p>
            <a:pPr>
              <a:lnSpc>
                <a:spcPts val="1400"/>
              </a:lnSpc>
            </a:pPr>
            <a:r>
              <a:rPr lang="en-US" sz="1000" b="1" dirty="0" smtClean="0"/>
              <a:t>15</a:t>
            </a:r>
          </a:p>
          <a:p>
            <a:pPr>
              <a:lnSpc>
                <a:spcPts val="1400"/>
              </a:lnSpc>
            </a:pPr>
            <a:r>
              <a:rPr lang="en-US" sz="1000" b="1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28965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Tracking </a:t>
            </a:r>
            <a:r>
              <a:rPr lang="en-US" sz="1200" dirty="0"/>
              <a:t>Network: https://data.mainepublichealth.gov/tracking/</a:t>
            </a:r>
          </a:p>
        </p:txBody>
      </p:sp>
    </p:spTree>
    <p:extLst>
      <p:ext uri="{BB962C8B-B14F-4D97-AF65-F5344CB8AC3E}">
        <p14:creationId xmlns:p14="http://schemas.microsoft.com/office/powerpoint/2010/main" val="159524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805</Words>
  <Application>Microsoft Macintosh PowerPoint</Application>
  <PresentationFormat>On-screen Show (4:3)</PresentationFormat>
  <Paragraphs>137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Environmental Public Health Risks  Lead Poisoning, Arsenic in Well Water, Extreme Heat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Karyn.Butts</dc:creator>
  <cp:lastModifiedBy>Jeff Marks</cp:lastModifiedBy>
  <cp:revision>68</cp:revision>
  <dcterms:created xsi:type="dcterms:W3CDTF">2015-09-16T13:52:57Z</dcterms:created>
  <dcterms:modified xsi:type="dcterms:W3CDTF">2015-11-19T10:08:22Z</dcterms:modified>
</cp:coreProperties>
</file>