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257" r:id="rId3"/>
    <p:sldId id="311" r:id="rId4"/>
    <p:sldId id="264" r:id="rId5"/>
    <p:sldId id="281" r:id="rId6"/>
    <p:sldId id="292" r:id="rId7"/>
    <p:sldId id="293" r:id="rId8"/>
    <p:sldId id="294" r:id="rId9"/>
    <p:sldId id="295" r:id="rId10"/>
    <p:sldId id="296" r:id="rId11"/>
    <p:sldId id="314" r:id="rId12"/>
    <p:sldId id="313" r:id="rId13"/>
    <p:sldId id="312" r:id="rId14"/>
    <p:sldId id="316" r:id="rId15"/>
    <p:sldId id="315" r:id="rId16"/>
    <p:sldId id="305" r:id="rId17"/>
    <p:sldId id="299" r:id="rId18"/>
    <p:sldId id="307" r:id="rId19"/>
    <p:sldId id="301" r:id="rId20"/>
    <p:sldId id="300" r:id="rId21"/>
    <p:sldId id="302" r:id="rId22"/>
    <p:sldId id="310" r:id="rId23"/>
    <p:sldId id="304" r:id="rId24"/>
    <p:sldId id="277" r:id="rId25"/>
    <p:sldId id="261" r:id="rId26"/>
    <p:sldId id="278" r:id="rId27"/>
    <p:sldId id="331" r:id="rId28"/>
    <p:sldId id="332" r:id="rId29"/>
    <p:sldId id="334" r:id="rId30"/>
    <p:sldId id="335" r:id="rId31"/>
    <p:sldId id="333" r:id="rId32"/>
    <p:sldId id="336" r:id="rId33"/>
    <p:sldId id="317" r:id="rId34"/>
    <p:sldId id="318" r:id="rId35"/>
    <p:sldId id="325" r:id="rId36"/>
    <p:sldId id="321" r:id="rId37"/>
    <p:sldId id="324" r:id="rId38"/>
    <p:sldId id="326" r:id="rId39"/>
    <p:sldId id="327" r:id="rId40"/>
    <p:sldId id="330" r:id="rId41"/>
    <p:sldId id="328" r:id="rId42"/>
    <p:sldId id="329" r:id="rId43"/>
    <p:sldId id="320" r:id="rId44"/>
    <p:sldId id="322" r:id="rId4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16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5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5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5F86DB-F418-47ED-81FA-998B1E448752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412CB0-C041-497D-BE05-DEE86CCBFC96}">
      <dgm:prSet custT="1"/>
      <dgm:spPr/>
      <dgm:t>
        <a:bodyPr/>
        <a:lstStyle/>
        <a:p>
          <a:pPr rtl="0"/>
          <a:r>
            <a:rPr lang="en-US" sz="2000" b="1" dirty="0" smtClean="0"/>
            <a:t>Organize the full wind power supply chain</a:t>
          </a:r>
          <a:endParaRPr lang="en-US" sz="2000" dirty="0"/>
        </a:p>
      </dgm:t>
    </dgm:pt>
    <dgm:pt modelId="{A1BB540E-6C2E-419C-9167-97EBC4D923AE}" type="parTrans" cxnId="{F2B97CDD-20B6-4144-BE71-9A5625AD2763}">
      <dgm:prSet/>
      <dgm:spPr/>
      <dgm:t>
        <a:bodyPr/>
        <a:lstStyle/>
        <a:p>
          <a:endParaRPr lang="en-US"/>
        </a:p>
      </dgm:t>
    </dgm:pt>
    <dgm:pt modelId="{5001FB7B-5FE1-4CB4-9D17-60D0993E30FE}" type="sibTrans" cxnId="{F2B97CDD-20B6-4144-BE71-9A5625AD2763}">
      <dgm:prSet/>
      <dgm:spPr/>
      <dgm:t>
        <a:bodyPr/>
        <a:lstStyle/>
        <a:p>
          <a:endParaRPr lang="en-US"/>
        </a:p>
      </dgm:t>
    </dgm:pt>
    <dgm:pt modelId="{4C9DBE12-1A6A-4613-BE95-17E28A4DBBA3}">
      <dgm:prSet custT="1"/>
      <dgm:spPr/>
      <dgm:t>
        <a:bodyPr/>
        <a:lstStyle/>
        <a:p>
          <a:pPr rtl="0"/>
          <a:r>
            <a:rPr lang="en-US" sz="2000" b="1" dirty="0" smtClean="0"/>
            <a:t>Improve knowledge and technology of Maine Industry</a:t>
          </a:r>
          <a:endParaRPr lang="en-US" sz="2000" dirty="0"/>
        </a:p>
      </dgm:t>
    </dgm:pt>
    <dgm:pt modelId="{85DF36A5-750F-4E27-B592-50C2DF822CA9}" type="parTrans" cxnId="{D9970049-43DB-4A3D-A27C-D9E9A89125BC}">
      <dgm:prSet/>
      <dgm:spPr/>
      <dgm:t>
        <a:bodyPr/>
        <a:lstStyle/>
        <a:p>
          <a:endParaRPr lang="en-US"/>
        </a:p>
      </dgm:t>
    </dgm:pt>
    <dgm:pt modelId="{33F80117-3CFF-4190-BA3E-B094307AF8B4}" type="sibTrans" cxnId="{D9970049-43DB-4A3D-A27C-D9E9A89125BC}">
      <dgm:prSet/>
      <dgm:spPr/>
      <dgm:t>
        <a:bodyPr/>
        <a:lstStyle/>
        <a:p>
          <a:endParaRPr lang="en-US"/>
        </a:p>
      </dgm:t>
    </dgm:pt>
    <dgm:pt modelId="{6B6827AF-C4AF-4836-8365-876D58D5482E}">
      <dgm:prSet custT="1"/>
      <dgm:spPr/>
      <dgm:t>
        <a:bodyPr/>
        <a:lstStyle/>
        <a:p>
          <a:pPr rtl="0"/>
          <a:r>
            <a:rPr lang="en-US" sz="2000" b="1" dirty="0" smtClean="0"/>
            <a:t>Connect out of state companies with Maine partners</a:t>
          </a:r>
          <a:endParaRPr lang="en-US" sz="2000" dirty="0"/>
        </a:p>
      </dgm:t>
    </dgm:pt>
    <dgm:pt modelId="{A4EDEBE5-F51B-457B-8A26-7B6546062929}" type="parTrans" cxnId="{8471B26B-26B4-4143-8F3E-3BAAEB3AEAC8}">
      <dgm:prSet/>
      <dgm:spPr/>
      <dgm:t>
        <a:bodyPr/>
        <a:lstStyle/>
        <a:p>
          <a:endParaRPr lang="en-US"/>
        </a:p>
      </dgm:t>
    </dgm:pt>
    <dgm:pt modelId="{7B8134F5-F1B0-43DA-BF86-A156E082DE92}" type="sibTrans" cxnId="{8471B26B-26B4-4143-8F3E-3BAAEB3AEAC8}">
      <dgm:prSet/>
      <dgm:spPr/>
      <dgm:t>
        <a:bodyPr/>
        <a:lstStyle/>
        <a:p>
          <a:endParaRPr lang="en-US"/>
        </a:p>
      </dgm:t>
    </dgm:pt>
    <dgm:pt modelId="{95985902-B31E-417F-B9FC-674AD4BC1F46}">
      <dgm:prSet custT="1"/>
      <dgm:spPr/>
      <dgm:t>
        <a:bodyPr/>
        <a:lstStyle/>
        <a:p>
          <a:pPr rtl="0"/>
          <a:r>
            <a:rPr lang="en-US" sz="2000" b="1" dirty="0" smtClean="0"/>
            <a:t>Connect Maine industry solutions to world market needs </a:t>
          </a:r>
          <a:endParaRPr lang="en-US" sz="2000" b="1" dirty="0"/>
        </a:p>
      </dgm:t>
    </dgm:pt>
    <dgm:pt modelId="{7AB0CF8D-D658-4067-9FA2-4E3DFBB3E5FC}" type="parTrans" cxnId="{B70A3AF4-FCBF-4783-83BB-20505D094663}">
      <dgm:prSet/>
      <dgm:spPr/>
      <dgm:t>
        <a:bodyPr/>
        <a:lstStyle/>
        <a:p>
          <a:endParaRPr lang="en-US"/>
        </a:p>
      </dgm:t>
    </dgm:pt>
    <dgm:pt modelId="{626F2995-8E62-4FE2-A201-F70A70B7B3AB}" type="sibTrans" cxnId="{B70A3AF4-FCBF-4783-83BB-20505D094663}">
      <dgm:prSet/>
      <dgm:spPr/>
      <dgm:t>
        <a:bodyPr/>
        <a:lstStyle/>
        <a:p>
          <a:endParaRPr lang="en-US"/>
        </a:p>
      </dgm:t>
    </dgm:pt>
    <dgm:pt modelId="{91FD1AC7-9BCC-49AB-B04D-E1BC73FF8F03}" type="pres">
      <dgm:prSet presAssocID="{9E5F86DB-F418-47ED-81FA-998B1E44875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1A10E2E-CB5B-4549-A7F3-3C28ADBBD278}" type="pres">
      <dgm:prSet presAssocID="{3A412CB0-C041-497D-BE05-DEE86CCBFC96}" presName="composite" presStyleCnt="0"/>
      <dgm:spPr/>
    </dgm:pt>
    <dgm:pt modelId="{345F8F7C-0EDF-451F-91D6-DBA0BB3A8996}" type="pres">
      <dgm:prSet presAssocID="{3A412CB0-C041-497D-BE05-DEE86CCBFC96}" presName="imgShp" presStyleLbl="fgImgPlace1" presStyleIdx="0" presStyleCnt="4" custScaleX="12950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D2D4709-2AE9-4F0A-901E-2173CFF99E01}" type="pres">
      <dgm:prSet presAssocID="{3A412CB0-C041-497D-BE05-DEE86CCBFC96}" presName="txShp" presStyleLbl="node1" presStyleIdx="0" presStyleCnt="4" custLinFactNeighborX="9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A0B2AC-90CD-4544-9E5D-BE001DFBA366}" type="pres">
      <dgm:prSet presAssocID="{5001FB7B-5FE1-4CB4-9D17-60D0993E30FE}" presName="spacing" presStyleCnt="0"/>
      <dgm:spPr/>
    </dgm:pt>
    <dgm:pt modelId="{0040485A-EC09-4D29-B3D8-AE29693184B4}" type="pres">
      <dgm:prSet presAssocID="{4C9DBE12-1A6A-4613-BE95-17E28A4DBBA3}" presName="composite" presStyleCnt="0"/>
      <dgm:spPr/>
    </dgm:pt>
    <dgm:pt modelId="{234EE34C-F3A0-48F1-826F-675C3BB5C229}" type="pres">
      <dgm:prSet presAssocID="{4C9DBE12-1A6A-4613-BE95-17E28A4DBBA3}" presName="imgShp" presStyleLbl="fgImgPlace1" presStyleIdx="1" presStyleCnt="4" custScaleX="12950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5A8D8C5-15BC-4E44-8A96-647BDB1F40EC}" type="pres">
      <dgm:prSet presAssocID="{4C9DBE12-1A6A-4613-BE95-17E28A4DBBA3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62D831-DEBE-40D1-A87C-E1C0EA7725D0}" type="pres">
      <dgm:prSet presAssocID="{33F80117-3CFF-4190-BA3E-B094307AF8B4}" presName="spacing" presStyleCnt="0"/>
      <dgm:spPr/>
    </dgm:pt>
    <dgm:pt modelId="{2B874E50-913F-4EE5-9019-BC956E397210}" type="pres">
      <dgm:prSet presAssocID="{6B6827AF-C4AF-4836-8365-876D58D5482E}" presName="composite" presStyleCnt="0"/>
      <dgm:spPr/>
    </dgm:pt>
    <dgm:pt modelId="{915557D8-E95F-4642-A0E8-64D53EEEC87B}" type="pres">
      <dgm:prSet presAssocID="{6B6827AF-C4AF-4836-8365-876D58D5482E}" presName="imgShp" presStyleLbl="fgImgPlace1" presStyleIdx="2" presStyleCnt="4" custScaleX="12950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C8F938C-4D88-4A5C-8CFB-7EBA158C438B}" type="pres">
      <dgm:prSet presAssocID="{6B6827AF-C4AF-4836-8365-876D58D5482E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89499C-3D72-42CA-AD20-BB18942D608C}" type="pres">
      <dgm:prSet presAssocID="{7B8134F5-F1B0-43DA-BF86-A156E082DE92}" presName="spacing" presStyleCnt="0"/>
      <dgm:spPr/>
    </dgm:pt>
    <dgm:pt modelId="{C8D9B61B-F387-4E41-AFC6-EB3FC30FDC56}" type="pres">
      <dgm:prSet presAssocID="{95985902-B31E-417F-B9FC-674AD4BC1F46}" presName="composite" presStyleCnt="0"/>
      <dgm:spPr/>
    </dgm:pt>
    <dgm:pt modelId="{1A6115DF-2D84-4D72-93AA-BA4B38AD9C0F}" type="pres">
      <dgm:prSet presAssocID="{95985902-B31E-417F-B9FC-674AD4BC1F46}" presName="imgShp" presStyleLbl="fgImgPlace1" presStyleIdx="3" presStyleCnt="4" custScaleX="12950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5DFF6B4-3081-4F61-A6D4-2200E4E9368E}" type="pres">
      <dgm:prSet presAssocID="{95985902-B31E-417F-B9FC-674AD4BC1F46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5DB02EA-8FFF-46A2-B1E0-8FAEB31CE51F}" type="presOf" srcId="{4C9DBE12-1A6A-4613-BE95-17E28A4DBBA3}" destId="{15A8D8C5-15BC-4E44-8A96-647BDB1F40EC}" srcOrd="0" destOrd="0" presId="urn:microsoft.com/office/officeart/2005/8/layout/vList3#1"/>
    <dgm:cxn modelId="{19D22F11-0890-4369-ABB9-5374050B5315}" type="presOf" srcId="{95985902-B31E-417F-B9FC-674AD4BC1F46}" destId="{85DFF6B4-3081-4F61-A6D4-2200E4E9368E}" srcOrd="0" destOrd="0" presId="urn:microsoft.com/office/officeart/2005/8/layout/vList3#1"/>
    <dgm:cxn modelId="{8471B26B-26B4-4143-8F3E-3BAAEB3AEAC8}" srcId="{9E5F86DB-F418-47ED-81FA-998B1E448752}" destId="{6B6827AF-C4AF-4836-8365-876D58D5482E}" srcOrd="2" destOrd="0" parTransId="{A4EDEBE5-F51B-457B-8A26-7B6546062929}" sibTransId="{7B8134F5-F1B0-43DA-BF86-A156E082DE92}"/>
    <dgm:cxn modelId="{9D57EC6A-5189-467F-9FAD-2B664E29BA1A}" type="presOf" srcId="{6B6827AF-C4AF-4836-8365-876D58D5482E}" destId="{AC8F938C-4D88-4A5C-8CFB-7EBA158C438B}" srcOrd="0" destOrd="0" presId="urn:microsoft.com/office/officeart/2005/8/layout/vList3#1"/>
    <dgm:cxn modelId="{D9970049-43DB-4A3D-A27C-D9E9A89125BC}" srcId="{9E5F86DB-F418-47ED-81FA-998B1E448752}" destId="{4C9DBE12-1A6A-4613-BE95-17E28A4DBBA3}" srcOrd="1" destOrd="0" parTransId="{85DF36A5-750F-4E27-B592-50C2DF822CA9}" sibTransId="{33F80117-3CFF-4190-BA3E-B094307AF8B4}"/>
    <dgm:cxn modelId="{F2B97CDD-20B6-4144-BE71-9A5625AD2763}" srcId="{9E5F86DB-F418-47ED-81FA-998B1E448752}" destId="{3A412CB0-C041-497D-BE05-DEE86CCBFC96}" srcOrd="0" destOrd="0" parTransId="{A1BB540E-6C2E-419C-9167-97EBC4D923AE}" sibTransId="{5001FB7B-5FE1-4CB4-9D17-60D0993E30FE}"/>
    <dgm:cxn modelId="{B70A3AF4-FCBF-4783-83BB-20505D094663}" srcId="{9E5F86DB-F418-47ED-81FA-998B1E448752}" destId="{95985902-B31E-417F-B9FC-674AD4BC1F46}" srcOrd="3" destOrd="0" parTransId="{7AB0CF8D-D658-4067-9FA2-4E3DFBB3E5FC}" sibTransId="{626F2995-8E62-4FE2-A201-F70A70B7B3AB}"/>
    <dgm:cxn modelId="{86384B30-0B3F-4B44-A754-8A0BE607BCB0}" type="presOf" srcId="{9E5F86DB-F418-47ED-81FA-998B1E448752}" destId="{91FD1AC7-9BCC-49AB-B04D-E1BC73FF8F03}" srcOrd="0" destOrd="0" presId="urn:microsoft.com/office/officeart/2005/8/layout/vList3#1"/>
    <dgm:cxn modelId="{671C34AA-C721-4ABF-8581-E60F69B9D9FF}" type="presOf" srcId="{3A412CB0-C041-497D-BE05-DEE86CCBFC96}" destId="{CD2D4709-2AE9-4F0A-901E-2173CFF99E01}" srcOrd="0" destOrd="0" presId="urn:microsoft.com/office/officeart/2005/8/layout/vList3#1"/>
    <dgm:cxn modelId="{123A8819-01B4-4930-9569-17BBBCF03223}" type="presParOf" srcId="{91FD1AC7-9BCC-49AB-B04D-E1BC73FF8F03}" destId="{41A10E2E-CB5B-4549-A7F3-3C28ADBBD278}" srcOrd="0" destOrd="0" presId="urn:microsoft.com/office/officeart/2005/8/layout/vList3#1"/>
    <dgm:cxn modelId="{235B30FC-B8B0-4908-9949-50BDC91CAE6B}" type="presParOf" srcId="{41A10E2E-CB5B-4549-A7F3-3C28ADBBD278}" destId="{345F8F7C-0EDF-451F-91D6-DBA0BB3A8996}" srcOrd="0" destOrd="0" presId="urn:microsoft.com/office/officeart/2005/8/layout/vList3#1"/>
    <dgm:cxn modelId="{5BED65C7-F428-4522-92CA-78EB906E5CE2}" type="presParOf" srcId="{41A10E2E-CB5B-4549-A7F3-3C28ADBBD278}" destId="{CD2D4709-2AE9-4F0A-901E-2173CFF99E01}" srcOrd="1" destOrd="0" presId="urn:microsoft.com/office/officeart/2005/8/layout/vList3#1"/>
    <dgm:cxn modelId="{A4546706-5BF5-4008-8D65-71979878BFA4}" type="presParOf" srcId="{91FD1AC7-9BCC-49AB-B04D-E1BC73FF8F03}" destId="{D8A0B2AC-90CD-4544-9E5D-BE001DFBA366}" srcOrd="1" destOrd="0" presId="urn:microsoft.com/office/officeart/2005/8/layout/vList3#1"/>
    <dgm:cxn modelId="{E992E811-A2B9-4245-84B6-5393787246F4}" type="presParOf" srcId="{91FD1AC7-9BCC-49AB-B04D-E1BC73FF8F03}" destId="{0040485A-EC09-4D29-B3D8-AE29693184B4}" srcOrd="2" destOrd="0" presId="urn:microsoft.com/office/officeart/2005/8/layout/vList3#1"/>
    <dgm:cxn modelId="{BB35B704-93B9-4B1D-BC72-3227C373A126}" type="presParOf" srcId="{0040485A-EC09-4D29-B3D8-AE29693184B4}" destId="{234EE34C-F3A0-48F1-826F-675C3BB5C229}" srcOrd="0" destOrd="0" presId="urn:microsoft.com/office/officeart/2005/8/layout/vList3#1"/>
    <dgm:cxn modelId="{1AE23F3F-9A71-4115-BBD8-E1B300F802B3}" type="presParOf" srcId="{0040485A-EC09-4D29-B3D8-AE29693184B4}" destId="{15A8D8C5-15BC-4E44-8A96-647BDB1F40EC}" srcOrd="1" destOrd="0" presId="urn:microsoft.com/office/officeart/2005/8/layout/vList3#1"/>
    <dgm:cxn modelId="{B628F7CE-F82A-4C23-B64B-6B519EC7B8F3}" type="presParOf" srcId="{91FD1AC7-9BCC-49AB-B04D-E1BC73FF8F03}" destId="{1962D831-DEBE-40D1-A87C-E1C0EA7725D0}" srcOrd="3" destOrd="0" presId="urn:microsoft.com/office/officeart/2005/8/layout/vList3#1"/>
    <dgm:cxn modelId="{4C0090B9-39F5-4960-9751-A56E9002E3BC}" type="presParOf" srcId="{91FD1AC7-9BCC-49AB-B04D-E1BC73FF8F03}" destId="{2B874E50-913F-4EE5-9019-BC956E397210}" srcOrd="4" destOrd="0" presId="urn:microsoft.com/office/officeart/2005/8/layout/vList3#1"/>
    <dgm:cxn modelId="{A36253FF-541B-49C9-A863-1FCE5E3FBF85}" type="presParOf" srcId="{2B874E50-913F-4EE5-9019-BC956E397210}" destId="{915557D8-E95F-4642-A0E8-64D53EEEC87B}" srcOrd="0" destOrd="0" presId="urn:microsoft.com/office/officeart/2005/8/layout/vList3#1"/>
    <dgm:cxn modelId="{FEE33375-1883-43D0-9CF6-5773AD6DCF6F}" type="presParOf" srcId="{2B874E50-913F-4EE5-9019-BC956E397210}" destId="{AC8F938C-4D88-4A5C-8CFB-7EBA158C438B}" srcOrd="1" destOrd="0" presId="urn:microsoft.com/office/officeart/2005/8/layout/vList3#1"/>
    <dgm:cxn modelId="{B93D846F-74DD-46B1-AEB5-0D90968EA936}" type="presParOf" srcId="{91FD1AC7-9BCC-49AB-B04D-E1BC73FF8F03}" destId="{1F89499C-3D72-42CA-AD20-BB18942D608C}" srcOrd="5" destOrd="0" presId="urn:microsoft.com/office/officeart/2005/8/layout/vList3#1"/>
    <dgm:cxn modelId="{46534B74-4E01-40C4-9DB6-D416A3A088C2}" type="presParOf" srcId="{91FD1AC7-9BCC-49AB-B04D-E1BC73FF8F03}" destId="{C8D9B61B-F387-4E41-AFC6-EB3FC30FDC56}" srcOrd="6" destOrd="0" presId="urn:microsoft.com/office/officeart/2005/8/layout/vList3#1"/>
    <dgm:cxn modelId="{0F5104A2-926C-4D58-9A26-DCAE6E4A8875}" type="presParOf" srcId="{C8D9B61B-F387-4E41-AFC6-EB3FC30FDC56}" destId="{1A6115DF-2D84-4D72-93AA-BA4B38AD9C0F}" srcOrd="0" destOrd="0" presId="urn:microsoft.com/office/officeart/2005/8/layout/vList3#1"/>
    <dgm:cxn modelId="{3AC99AAA-0DD9-41BB-B801-B5BD3BE97282}" type="presParOf" srcId="{C8D9B61B-F387-4E41-AFC6-EB3FC30FDC56}" destId="{85DFF6B4-3081-4F61-A6D4-2200E4E9368E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5F86DB-F418-47ED-81FA-998B1E448752}" type="doc">
      <dgm:prSet loTypeId="urn:microsoft.com/office/officeart/2005/8/layout/vList3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412CB0-C041-497D-BE05-DEE86CCBFC96}">
      <dgm:prSet/>
      <dgm:spPr/>
      <dgm:t>
        <a:bodyPr/>
        <a:lstStyle/>
        <a:p>
          <a:pPr rtl="0"/>
          <a:r>
            <a:rPr lang="en-US" dirty="0" smtClean="0"/>
            <a:t>Supports Education and Workforce Development</a:t>
          </a:r>
          <a:endParaRPr lang="en-US" dirty="0"/>
        </a:p>
      </dgm:t>
    </dgm:pt>
    <dgm:pt modelId="{A1BB540E-6C2E-419C-9167-97EBC4D923AE}" type="parTrans" cxnId="{F2B97CDD-20B6-4144-BE71-9A5625AD2763}">
      <dgm:prSet/>
      <dgm:spPr/>
      <dgm:t>
        <a:bodyPr/>
        <a:lstStyle/>
        <a:p>
          <a:endParaRPr lang="en-US"/>
        </a:p>
      </dgm:t>
    </dgm:pt>
    <dgm:pt modelId="{5001FB7B-5FE1-4CB4-9D17-60D0993E30FE}" type="sibTrans" cxnId="{F2B97CDD-20B6-4144-BE71-9A5625AD2763}">
      <dgm:prSet/>
      <dgm:spPr/>
      <dgm:t>
        <a:bodyPr/>
        <a:lstStyle/>
        <a:p>
          <a:endParaRPr lang="en-US"/>
        </a:p>
      </dgm:t>
    </dgm:pt>
    <dgm:pt modelId="{4C9DBE12-1A6A-4613-BE95-17E28A4DBBA3}">
      <dgm:prSet/>
      <dgm:spPr/>
      <dgm:t>
        <a:bodyPr/>
        <a:lstStyle/>
        <a:p>
          <a:pPr rtl="0"/>
          <a:r>
            <a:rPr lang="en-US" dirty="0" smtClean="0"/>
            <a:t>Supports Research and Development</a:t>
          </a:r>
          <a:endParaRPr lang="en-US" dirty="0"/>
        </a:p>
      </dgm:t>
    </dgm:pt>
    <dgm:pt modelId="{85DF36A5-750F-4E27-B592-50C2DF822CA9}" type="parTrans" cxnId="{D9970049-43DB-4A3D-A27C-D9E9A89125BC}">
      <dgm:prSet/>
      <dgm:spPr/>
      <dgm:t>
        <a:bodyPr/>
        <a:lstStyle/>
        <a:p>
          <a:endParaRPr lang="en-US"/>
        </a:p>
      </dgm:t>
    </dgm:pt>
    <dgm:pt modelId="{33F80117-3CFF-4190-BA3E-B094307AF8B4}" type="sibTrans" cxnId="{D9970049-43DB-4A3D-A27C-D9E9A89125BC}">
      <dgm:prSet/>
      <dgm:spPr/>
      <dgm:t>
        <a:bodyPr/>
        <a:lstStyle/>
        <a:p>
          <a:endParaRPr lang="en-US"/>
        </a:p>
      </dgm:t>
    </dgm:pt>
    <dgm:pt modelId="{6B6827AF-C4AF-4836-8365-876D58D5482E}">
      <dgm:prSet/>
      <dgm:spPr/>
      <dgm:t>
        <a:bodyPr/>
        <a:lstStyle/>
        <a:p>
          <a:pPr rtl="0"/>
          <a:r>
            <a:rPr lang="en-US" dirty="0" smtClean="0"/>
            <a:t>Connect out of state companies with Maine partners</a:t>
          </a:r>
          <a:endParaRPr lang="en-US" dirty="0"/>
        </a:p>
      </dgm:t>
    </dgm:pt>
    <dgm:pt modelId="{A4EDEBE5-F51B-457B-8A26-7B6546062929}" type="parTrans" cxnId="{8471B26B-26B4-4143-8F3E-3BAAEB3AEAC8}">
      <dgm:prSet/>
      <dgm:spPr/>
      <dgm:t>
        <a:bodyPr/>
        <a:lstStyle/>
        <a:p>
          <a:endParaRPr lang="en-US"/>
        </a:p>
      </dgm:t>
    </dgm:pt>
    <dgm:pt modelId="{7B8134F5-F1B0-43DA-BF86-A156E082DE92}" type="sibTrans" cxnId="{8471B26B-26B4-4143-8F3E-3BAAEB3AEAC8}">
      <dgm:prSet/>
      <dgm:spPr/>
      <dgm:t>
        <a:bodyPr/>
        <a:lstStyle/>
        <a:p>
          <a:endParaRPr lang="en-US"/>
        </a:p>
      </dgm:t>
    </dgm:pt>
    <dgm:pt modelId="{95985902-B31E-417F-B9FC-674AD4BC1F46}">
      <dgm:prSet/>
      <dgm:spPr/>
      <dgm:t>
        <a:bodyPr/>
        <a:lstStyle/>
        <a:p>
          <a:pPr rtl="0"/>
          <a:r>
            <a:rPr lang="en-US" dirty="0" smtClean="0"/>
            <a:t>Connect Maine industry solutions to world market needs </a:t>
          </a:r>
          <a:endParaRPr lang="en-US" dirty="0"/>
        </a:p>
      </dgm:t>
    </dgm:pt>
    <dgm:pt modelId="{7AB0CF8D-D658-4067-9FA2-4E3DFBB3E5FC}" type="parTrans" cxnId="{B70A3AF4-FCBF-4783-83BB-20505D094663}">
      <dgm:prSet/>
      <dgm:spPr/>
      <dgm:t>
        <a:bodyPr/>
        <a:lstStyle/>
        <a:p>
          <a:endParaRPr lang="en-US"/>
        </a:p>
      </dgm:t>
    </dgm:pt>
    <dgm:pt modelId="{626F2995-8E62-4FE2-A201-F70A70B7B3AB}" type="sibTrans" cxnId="{B70A3AF4-FCBF-4783-83BB-20505D094663}">
      <dgm:prSet/>
      <dgm:spPr/>
      <dgm:t>
        <a:bodyPr/>
        <a:lstStyle/>
        <a:p>
          <a:endParaRPr lang="en-US"/>
        </a:p>
      </dgm:t>
    </dgm:pt>
    <dgm:pt modelId="{91FD1AC7-9BCC-49AB-B04D-E1BC73FF8F03}" type="pres">
      <dgm:prSet presAssocID="{9E5F86DB-F418-47ED-81FA-998B1E44875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1A10E2E-CB5B-4549-A7F3-3C28ADBBD278}" type="pres">
      <dgm:prSet presAssocID="{3A412CB0-C041-497D-BE05-DEE86CCBFC96}" presName="composite" presStyleCnt="0"/>
      <dgm:spPr/>
      <dgm:t>
        <a:bodyPr/>
        <a:lstStyle/>
        <a:p>
          <a:endParaRPr lang="en-US"/>
        </a:p>
      </dgm:t>
    </dgm:pt>
    <dgm:pt modelId="{345F8F7C-0EDF-451F-91D6-DBA0BB3A8996}" type="pres">
      <dgm:prSet presAssocID="{3A412CB0-C041-497D-BE05-DEE86CCBFC96}" presName="imgShp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D2D4709-2AE9-4F0A-901E-2173CFF99E01}" type="pres">
      <dgm:prSet presAssocID="{3A412CB0-C041-497D-BE05-DEE86CCBFC96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A0B2AC-90CD-4544-9E5D-BE001DFBA366}" type="pres">
      <dgm:prSet presAssocID="{5001FB7B-5FE1-4CB4-9D17-60D0993E30FE}" presName="spacing" presStyleCnt="0"/>
      <dgm:spPr/>
      <dgm:t>
        <a:bodyPr/>
        <a:lstStyle/>
        <a:p>
          <a:endParaRPr lang="en-US"/>
        </a:p>
      </dgm:t>
    </dgm:pt>
    <dgm:pt modelId="{0040485A-EC09-4D29-B3D8-AE29693184B4}" type="pres">
      <dgm:prSet presAssocID="{4C9DBE12-1A6A-4613-BE95-17E28A4DBBA3}" presName="composite" presStyleCnt="0"/>
      <dgm:spPr/>
      <dgm:t>
        <a:bodyPr/>
        <a:lstStyle/>
        <a:p>
          <a:endParaRPr lang="en-US"/>
        </a:p>
      </dgm:t>
    </dgm:pt>
    <dgm:pt modelId="{234EE34C-F3A0-48F1-826F-675C3BB5C229}" type="pres">
      <dgm:prSet presAssocID="{4C9DBE12-1A6A-4613-BE95-17E28A4DBBA3}" presName="imgShp" presStyleLbl="fgImgPlace1" presStyleIdx="1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5A8D8C5-15BC-4E44-8A96-647BDB1F40EC}" type="pres">
      <dgm:prSet presAssocID="{4C9DBE12-1A6A-4613-BE95-17E28A4DBBA3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62D831-DEBE-40D1-A87C-E1C0EA7725D0}" type="pres">
      <dgm:prSet presAssocID="{33F80117-3CFF-4190-BA3E-B094307AF8B4}" presName="spacing" presStyleCnt="0"/>
      <dgm:spPr/>
      <dgm:t>
        <a:bodyPr/>
        <a:lstStyle/>
        <a:p>
          <a:endParaRPr lang="en-US"/>
        </a:p>
      </dgm:t>
    </dgm:pt>
    <dgm:pt modelId="{2B874E50-913F-4EE5-9019-BC956E397210}" type="pres">
      <dgm:prSet presAssocID="{6B6827AF-C4AF-4836-8365-876D58D5482E}" presName="composite" presStyleCnt="0"/>
      <dgm:spPr/>
      <dgm:t>
        <a:bodyPr/>
        <a:lstStyle/>
        <a:p>
          <a:endParaRPr lang="en-US"/>
        </a:p>
      </dgm:t>
    </dgm:pt>
    <dgm:pt modelId="{915557D8-E95F-4642-A0E8-64D53EEEC87B}" type="pres">
      <dgm:prSet presAssocID="{6B6827AF-C4AF-4836-8365-876D58D5482E}" presName="imgShp" presStyleLbl="fgImgPlace1" presStyleIdx="2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C8F938C-4D88-4A5C-8CFB-7EBA158C438B}" type="pres">
      <dgm:prSet presAssocID="{6B6827AF-C4AF-4836-8365-876D58D5482E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89499C-3D72-42CA-AD20-BB18942D608C}" type="pres">
      <dgm:prSet presAssocID="{7B8134F5-F1B0-43DA-BF86-A156E082DE92}" presName="spacing" presStyleCnt="0"/>
      <dgm:spPr/>
      <dgm:t>
        <a:bodyPr/>
        <a:lstStyle/>
        <a:p>
          <a:endParaRPr lang="en-US"/>
        </a:p>
      </dgm:t>
    </dgm:pt>
    <dgm:pt modelId="{C8D9B61B-F387-4E41-AFC6-EB3FC30FDC56}" type="pres">
      <dgm:prSet presAssocID="{95985902-B31E-417F-B9FC-674AD4BC1F46}" presName="composite" presStyleCnt="0"/>
      <dgm:spPr/>
      <dgm:t>
        <a:bodyPr/>
        <a:lstStyle/>
        <a:p>
          <a:endParaRPr lang="en-US"/>
        </a:p>
      </dgm:t>
    </dgm:pt>
    <dgm:pt modelId="{1A6115DF-2D84-4D72-93AA-BA4B38AD9C0F}" type="pres">
      <dgm:prSet presAssocID="{95985902-B31E-417F-B9FC-674AD4BC1F46}" presName="imgShp" presStyleLbl="fgImgPlace1" presStyleIdx="3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5DFF6B4-3081-4F61-A6D4-2200E4E9368E}" type="pres">
      <dgm:prSet presAssocID="{95985902-B31E-417F-B9FC-674AD4BC1F46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471B26B-26B4-4143-8F3E-3BAAEB3AEAC8}" srcId="{9E5F86DB-F418-47ED-81FA-998B1E448752}" destId="{6B6827AF-C4AF-4836-8365-876D58D5482E}" srcOrd="2" destOrd="0" parTransId="{A4EDEBE5-F51B-457B-8A26-7B6546062929}" sibTransId="{7B8134F5-F1B0-43DA-BF86-A156E082DE92}"/>
    <dgm:cxn modelId="{F397B7AD-B1CE-48AE-894B-5D38F8C1C18D}" type="presOf" srcId="{4C9DBE12-1A6A-4613-BE95-17E28A4DBBA3}" destId="{15A8D8C5-15BC-4E44-8A96-647BDB1F40EC}" srcOrd="0" destOrd="0" presId="urn:microsoft.com/office/officeart/2005/8/layout/vList3#2"/>
    <dgm:cxn modelId="{D9970049-43DB-4A3D-A27C-D9E9A89125BC}" srcId="{9E5F86DB-F418-47ED-81FA-998B1E448752}" destId="{4C9DBE12-1A6A-4613-BE95-17E28A4DBBA3}" srcOrd="1" destOrd="0" parTransId="{85DF36A5-750F-4E27-B592-50C2DF822CA9}" sibTransId="{33F80117-3CFF-4190-BA3E-B094307AF8B4}"/>
    <dgm:cxn modelId="{CBEFF411-EE63-42BF-B7B1-C6C94B09FB1B}" type="presOf" srcId="{9E5F86DB-F418-47ED-81FA-998B1E448752}" destId="{91FD1AC7-9BCC-49AB-B04D-E1BC73FF8F03}" srcOrd="0" destOrd="0" presId="urn:microsoft.com/office/officeart/2005/8/layout/vList3#2"/>
    <dgm:cxn modelId="{F2B97CDD-20B6-4144-BE71-9A5625AD2763}" srcId="{9E5F86DB-F418-47ED-81FA-998B1E448752}" destId="{3A412CB0-C041-497D-BE05-DEE86CCBFC96}" srcOrd="0" destOrd="0" parTransId="{A1BB540E-6C2E-419C-9167-97EBC4D923AE}" sibTransId="{5001FB7B-5FE1-4CB4-9D17-60D0993E30FE}"/>
    <dgm:cxn modelId="{67883E2B-E713-45D7-9E45-E995D2CBBDE6}" type="presOf" srcId="{95985902-B31E-417F-B9FC-674AD4BC1F46}" destId="{85DFF6B4-3081-4F61-A6D4-2200E4E9368E}" srcOrd="0" destOrd="0" presId="urn:microsoft.com/office/officeart/2005/8/layout/vList3#2"/>
    <dgm:cxn modelId="{F07ABBF6-E3B6-4BEA-8D81-6492A0BD194C}" type="presOf" srcId="{6B6827AF-C4AF-4836-8365-876D58D5482E}" destId="{AC8F938C-4D88-4A5C-8CFB-7EBA158C438B}" srcOrd="0" destOrd="0" presId="urn:microsoft.com/office/officeart/2005/8/layout/vList3#2"/>
    <dgm:cxn modelId="{B70A3AF4-FCBF-4783-83BB-20505D094663}" srcId="{9E5F86DB-F418-47ED-81FA-998B1E448752}" destId="{95985902-B31E-417F-B9FC-674AD4BC1F46}" srcOrd="3" destOrd="0" parTransId="{7AB0CF8D-D658-4067-9FA2-4E3DFBB3E5FC}" sibTransId="{626F2995-8E62-4FE2-A201-F70A70B7B3AB}"/>
    <dgm:cxn modelId="{1C5FAEEA-2867-414E-A156-D9C77B3E2674}" type="presOf" srcId="{3A412CB0-C041-497D-BE05-DEE86CCBFC96}" destId="{CD2D4709-2AE9-4F0A-901E-2173CFF99E01}" srcOrd="0" destOrd="0" presId="urn:microsoft.com/office/officeart/2005/8/layout/vList3#2"/>
    <dgm:cxn modelId="{85FA75EE-E657-4340-9C6A-B173F3C11D27}" type="presParOf" srcId="{91FD1AC7-9BCC-49AB-B04D-E1BC73FF8F03}" destId="{41A10E2E-CB5B-4549-A7F3-3C28ADBBD278}" srcOrd="0" destOrd="0" presId="urn:microsoft.com/office/officeart/2005/8/layout/vList3#2"/>
    <dgm:cxn modelId="{637C2659-1008-4E20-8459-E077464B8D72}" type="presParOf" srcId="{41A10E2E-CB5B-4549-A7F3-3C28ADBBD278}" destId="{345F8F7C-0EDF-451F-91D6-DBA0BB3A8996}" srcOrd="0" destOrd="0" presId="urn:microsoft.com/office/officeart/2005/8/layout/vList3#2"/>
    <dgm:cxn modelId="{5E5D5EAB-CEFB-4DDC-9AFD-A5FFE15E31C5}" type="presParOf" srcId="{41A10E2E-CB5B-4549-A7F3-3C28ADBBD278}" destId="{CD2D4709-2AE9-4F0A-901E-2173CFF99E01}" srcOrd="1" destOrd="0" presId="urn:microsoft.com/office/officeart/2005/8/layout/vList3#2"/>
    <dgm:cxn modelId="{F33B51A3-6497-4120-A14E-7D0AC0987052}" type="presParOf" srcId="{91FD1AC7-9BCC-49AB-B04D-E1BC73FF8F03}" destId="{D8A0B2AC-90CD-4544-9E5D-BE001DFBA366}" srcOrd="1" destOrd="0" presId="urn:microsoft.com/office/officeart/2005/8/layout/vList3#2"/>
    <dgm:cxn modelId="{45CF3A9C-3CC8-4468-98C0-80EB71645D03}" type="presParOf" srcId="{91FD1AC7-9BCC-49AB-B04D-E1BC73FF8F03}" destId="{0040485A-EC09-4D29-B3D8-AE29693184B4}" srcOrd="2" destOrd="0" presId="urn:microsoft.com/office/officeart/2005/8/layout/vList3#2"/>
    <dgm:cxn modelId="{F24C4B57-7277-4C7C-8DB7-B219DA05FB95}" type="presParOf" srcId="{0040485A-EC09-4D29-B3D8-AE29693184B4}" destId="{234EE34C-F3A0-48F1-826F-675C3BB5C229}" srcOrd="0" destOrd="0" presId="urn:microsoft.com/office/officeart/2005/8/layout/vList3#2"/>
    <dgm:cxn modelId="{B5E7FB4A-E698-4ED1-A089-40A7A6DF738E}" type="presParOf" srcId="{0040485A-EC09-4D29-B3D8-AE29693184B4}" destId="{15A8D8C5-15BC-4E44-8A96-647BDB1F40EC}" srcOrd="1" destOrd="0" presId="urn:microsoft.com/office/officeart/2005/8/layout/vList3#2"/>
    <dgm:cxn modelId="{4829DF3D-E17D-48E1-B7B0-DEAE73B92DAB}" type="presParOf" srcId="{91FD1AC7-9BCC-49AB-B04D-E1BC73FF8F03}" destId="{1962D831-DEBE-40D1-A87C-E1C0EA7725D0}" srcOrd="3" destOrd="0" presId="urn:microsoft.com/office/officeart/2005/8/layout/vList3#2"/>
    <dgm:cxn modelId="{3B7F4EB1-05C4-4B37-B3A8-CA9284278A04}" type="presParOf" srcId="{91FD1AC7-9BCC-49AB-B04D-E1BC73FF8F03}" destId="{2B874E50-913F-4EE5-9019-BC956E397210}" srcOrd="4" destOrd="0" presId="urn:microsoft.com/office/officeart/2005/8/layout/vList3#2"/>
    <dgm:cxn modelId="{0321451D-B64F-4757-B93F-B88F36E31D04}" type="presParOf" srcId="{2B874E50-913F-4EE5-9019-BC956E397210}" destId="{915557D8-E95F-4642-A0E8-64D53EEEC87B}" srcOrd="0" destOrd="0" presId="urn:microsoft.com/office/officeart/2005/8/layout/vList3#2"/>
    <dgm:cxn modelId="{C4BD44A3-2DD1-445B-AF2B-AD7E5255489D}" type="presParOf" srcId="{2B874E50-913F-4EE5-9019-BC956E397210}" destId="{AC8F938C-4D88-4A5C-8CFB-7EBA158C438B}" srcOrd="1" destOrd="0" presId="urn:microsoft.com/office/officeart/2005/8/layout/vList3#2"/>
    <dgm:cxn modelId="{E51DA750-9E92-42E6-9BE2-CFD967F61062}" type="presParOf" srcId="{91FD1AC7-9BCC-49AB-B04D-E1BC73FF8F03}" destId="{1F89499C-3D72-42CA-AD20-BB18942D608C}" srcOrd="5" destOrd="0" presId="urn:microsoft.com/office/officeart/2005/8/layout/vList3#2"/>
    <dgm:cxn modelId="{218CB1A4-566B-45BE-A64F-38786F5DCFFE}" type="presParOf" srcId="{91FD1AC7-9BCC-49AB-B04D-E1BC73FF8F03}" destId="{C8D9B61B-F387-4E41-AFC6-EB3FC30FDC56}" srcOrd="6" destOrd="0" presId="urn:microsoft.com/office/officeart/2005/8/layout/vList3#2"/>
    <dgm:cxn modelId="{0B9C8547-6725-442C-9BF5-03635B0C68BB}" type="presParOf" srcId="{C8D9B61B-F387-4E41-AFC6-EB3FC30FDC56}" destId="{1A6115DF-2D84-4D72-93AA-BA4B38AD9C0F}" srcOrd="0" destOrd="0" presId="urn:microsoft.com/office/officeart/2005/8/layout/vList3#2"/>
    <dgm:cxn modelId="{AF5EA64F-9647-45EF-9458-5CD2B98CDE4B}" type="presParOf" srcId="{C8D9B61B-F387-4E41-AFC6-EB3FC30FDC56}" destId="{85DFF6B4-3081-4F61-A6D4-2200E4E9368E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2D4709-2AE9-4F0A-901E-2173CFF99E01}">
      <dsp:nvSpPr>
        <dsp:cNvPr id="0" name=""/>
        <dsp:cNvSpPr/>
      </dsp:nvSpPr>
      <dsp:spPr>
        <a:xfrm rot="10800000">
          <a:off x="1497180" y="2571"/>
          <a:ext cx="4611243" cy="90173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640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Organize the full wind power supply chain</a:t>
          </a:r>
          <a:endParaRPr lang="en-US" sz="2000" kern="1200" dirty="0"/>
        </a:p>
      </dsp:txBody>
      <dsp:txXfrm rot="10800000">
        <a:off x="1722613" y="2571"/>
        <a:ext cx="4385810" cy="901733"/>
      </dsp:txXfrm>
    </dsp:sp>
    <dsp:sp modelId="{345F8F7C-0EDF-451F-91D6-DBA0BB3A8996}">
      <dsp:nvSpPr>
        <dsp:cNvPr id="0" name=""/>
        <dsp:cNvSpPr/>
      </dsp:nvSpPr>
      <dsp:spPr>
        <a:xfrm>
          <a:off x="869537" y="2571"/>
          <a:ext cx="1167763" cy="90173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A8D8C5-15BC-4E44-8A96-647BDB1F40EC}">
      <dsp:nvSpPr>
        <dsp:cNvPr id="0" name=""/>
        <dsp:cNvSpPr/>
      </dsp:nvSpPr>
      <dsp:spPr>
        <a:xfrm rot="10800000">
          <a:off x="1453419" y="1173479"/>
          <a:ext cx="4611243" cy="90173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640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Improve knowledge and technology of Maine Industry</a:t>
          </a:r>
          <a:endParaRPr lang="en-US" sz="2000" kern="1200" dirty="0"/>
        </a:p>
      </dsp:txBody>
      <dsp:txXfrm rot="10800000">
        <a:off x="1678852" y="1173479"/>
        <a:ext cx="4385810" cy="901733"/>
      </dsp:txXfrm>
    </dsp:sp>
    <dsp:sp modelId="{234EE34C-F3A0-48F1-826F-675C3BB5C229}">
      <dsp:nvSpPr>
        <dsp:cNvPr id="0" name=""/>
        <dsp:cNvSpPr/>
      </dsp:nvSpPr>
      <dsp:spPr>
        <a:xfrm>
          <a:off x="869537" y="1173479"/>
          <a:ext cx="1167763" cy="90173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938C-4D88-4A5C-8CFB-7EBA158C438B}">
      <dsp:nvSpPr>
        <dsp:cNvPr id="0" name=""/>
        <dsp:cNvSpPr/>
      </dsp:nvSpPr>
      <dsp:spPr>
        <a:xfrm rot="10800000">
          <a:off x="1453419" y="2344387"/>
          <a:ext cx="4611243" cy="90173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640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Connect out of state companies with Maine partners</a:t>
          </a:r>
          <a:endParaRPr lang="en-US" sz="2000" kern="1200" dirty="0"/>
        </a:p>
      </dsp:txBody>
      <dsp:txXfrm rot="10800000">
        <a:off x="1678852" y="2344387"/>
        <a:ext cx="4385810" cy="901733"/>
      </dsp:txXfrm>
    </dsp:sp>
    <dsp:sp modelId="{915557D8-E95F-4642-A0E8-64D53EEEC87B}">
      <dsp:nvSpPr>
        <dsp:cNvPr id="0" name=""/>
        <dsp:cNvSpPr/>
      </dsp:nvSpPr>
      <dsp:spPr>
        <a:xfrm>
          <a:off x="869537" y="2344387"/>
          <a:ext cx="1167763" cy="90173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DFF6B4-3081-4F61-A6D4-2200E4E9368E}">
      <dsp:nvSpPr>
        <dsp:cNvPr id="0" name=""/>
        <dsp:cNvSpPr/>
      </dsp:nvSpPr>
      <dsp:spPr>
        <a:xfrm rot="10800000">
          <a:off x="1453419" y="3515295"/>
          <a:ext cx="4611243" cy="90173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640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Connect Maine industry solutions to world market needs </a:t>
          </a:r>
          <a:endParaRPr lang="en-US" sz="2000" b="1" kern="1200" dirty="0"/>
        </a:p>
      </dsp:txBody>
      <dsp:txXfrm rot="10800000">
        <a:off x="1678852" y="3515295"/>
        <a:ext cx="4385810" cy="901733"/>
      </dsp:txXfrm>
    </dsp:sp>
    <dsp:sp modelId="{1A6115DF-2D84-4D72-93AA-BA4B38AD9C0F}">
      <dsp:nvSpPr>
        <dsp:cNvPr id="0" name=""/>
        <dsp:cNvSpPr/>
      </dsp:nvSpPr>
      <dsp:spPr>
        <a:xfrm>
          <a:off x="869537" y="3515295"/>
          <a:ext cx="1167763" cy="90173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2D4709-2AE9-4F0A-901E-2173CFF99E01}">
      <dsp:nvSpPr>
        <dsp:cNvPr id="0" name=""/>
        <dsp:cNvSpPr/>
      </dsp:nvSpPr>
      <dsp:spPr>
        <a:xfrm rot="10800000">
          <a:off x="1386911" y="2571"/>
          <a:ext cx="4611243" cy="90173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640" tIns="87630" rIns="163576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Supports Education and Workforce Development</a:t>
          </a:r>
          <a:endParaRPr lang="en-US" sz="2300" kern="1200" dirty="0"/>
        </a:p>
      </dsp:txBody>
      <dsp:txXfrm rot="10800000">
        <a:off x="1612344" y="2571"/>
        <a:ext cx="4385810" cy="901733"/>
      </dsp:txXfrm>
    </dsp:sp>
    <dsp:sp modelId="{345F8F7C-0EDF-451F-91D6-DBA0BB3A8996}">
      <dsp:nvSpPr>
        <dsp:cNvPr id="0" name=""/>
        <dsp:cNvSpPr/>
      </dsp:nvSpPr>
      <dsp:spPr>
        <a:xfrm>
          <a:off x="936045" y="2571"/>
          <a:ext cx="901733" cy="90173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A8D8C5-15BC-4E44-8A96-647BDB1F40EC}">
      <dsp:nvSpPr>
        <dsp:cNvPr id="0" name=""/>
        <dsp:cNvSpPr/>
      </dsp:nvSpPr>
      <dsp:spPr>
        <a:xfrm rot="10800000">
          <a:off x="1386911" y="1173479"/>
          <a:ext cx="4611243" cy="90173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640" tIns="87630" rIns="163576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Supports Research and Development</a:t>
          </a:r>
          <a:endParaRPr lang="en-US" sz="2300" kern="1200" dirty="0"/>
        </a:p>
      </dsp:txBody>
      <dsp:txXfrm rot="10800000">
        <a:off x="1612344" y="1173479"/>
        <a:ext cx="4385810" cy="901733"/>
      </dsp:txXfrm>
    </dsp:sp>
    <dsp:sp modelId="{234EE34C-F3A0-48F1-826F-675C3BB5C229}">
      <dsp:nvSpPr>
        <dsp:cNvPr id="0" name=""/>
        <dsp:cNvSpPr/>
      </dsp:nvSpPr>
      <dsp:spPr>
        <a:xfrm>
          <a:off x="936045" y="1173479"/>
          <a:ext cx="901733" cy="90173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938C-4D88-4A5C-8CFB-7EBA158C438B}">
      <dsp:nvSpPr>
        <dsp:cNvPr id="0" name=""/>
        <dsp:cNvSpPr/>
      </dsp:nvSpPr>
      <dsp:spPr>
        <a:xfrm rot="10800000">
          <a:off x="1386911" y="2344387"/>
          <a:ext cx="4611243" cy="90173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640" tIns="87630" rIns="163576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Connect out of state companies with Maine partners</a:t>
          </a:r>
          <a:endParaRPr lang="en-US" sz="2300" kern="1200" dirty="0"/>
        </a:p>
      </dsp:txBody>
      <dsp:txXfrm rot="10800000">
        <a:off x="1612344" y="2344387"/>
        <a:ext cx="4385810" cy="901733"/>
      </dsp:txXfrm>
    </dsp:sp>
    <dsp:sp modelId="{915557D8-E95F-4642-A0E8-64D53EEEC87B}">
      <dsp:nvSpPr>
        <dsp:cNvPr id="0" name=""/>
        <dsp:cNvSpPr/>
      </dsp:nvSpPr>
      <dsp:spPr>
        <a:xfrm>
          <a:off x="936045" y="2344387"/>
          <a:ext cx="901733" cy="90173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DFF6B4-3081-4F61-A6D4-2200E4E9368E}">
      <dsp:nvSpPr>
        <dsp:cNvPr id="0" name=""/>
        <dsp:cNvSpPr/>
      </dsp:nvSpPr>
      <dsp:spPr>
        <a:xfrm rot="10800000">
          <a:off x="1386911" y="3515295"/>
          <a:ext cx="4611243" cy="90173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640" tIns="87630" rIns="163576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Connect Maine industry solutions to world market needs </a:t>
          </a:r>
          <a:endParaRPr lang="en-US" sz="2300" kern="1200" dirty="0"/>
        </a:p>
      </dsp:txBody>
      <dsp:txXfrm rot="10800000">
        <a:off x="1612344" y="3515295"/>
        <a:ext cx="4385810" cy="901733"/>
      </dsp:txXfrm>
    </dsp:sp>
    <dsp:sp modelId="{1A6115DF-2D84-4D72-93AA-BA4B38AD9C0F}">
      <dsp:nvSpPr>
        <dsp:cNvPr id="0" name=""/>
        <dsp:cNvSpPr/>
      </dsp:nvSpPr>
      <dsp:spPr>
        <a:xfrm>
          <a:off x="936045" y="3515295"/>
          <a:ext cx="901733" cy="90173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3550"/>
          </a:xfrm>
          <a:prstGeom prst="rect">
            <a:avLst/>
          </a:prstGeom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3550"/>
          </a:xfrm>
          <a:prstGeom prst="rect">
            <a:avLst/>
          </a:prstGeom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75CDE570-07A5-4EEA-8791-1B2F40D12507}" type="datetimeFigureOut">
              <a:rPr lang="en-US"/>
              <a:pPr>
                <a:defRPr/>
              </a:pPr>
              <a:t>6/21/2012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1263"/>
            <a:ext cx="3038475" cy="463550"/>
          </a:xfrm>
          <a:prstGeom prst="rect">
            <a:avLst/>
          </a:prstGeom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31263"/>
            <a:ext cx="3038475" cy="463550"/>
          </a:xfrm>
          <a:prstGeom prst="rect">
            <a:avLst/>
          </a:prstGeom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70F58516-E29F-46FF-AD91-21EAD2E63D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8440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3550"/>
          </a:xfrm>
          <a:prstGeom prst="rect">
            <a:avLst/>
          </a:prstGeom>
        </p:spPr>
        <p:txBody>
          <a:bodyPr vert="horz" wrap="square" lIns="88139" tIns="44070" rIns="88139" bIns="4407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3550"/>
          </a:xfrm>
          <a:prstGeom prst="rect">
            <a:avLst/>
          </a:prstGeom>
        </p:spPr>
        <p:txBody>
          <a:bodyPr vert="horz" wrap="square" lIns="88139" tIns="44070" rIns="88139" bIns="4407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29BC8D8-BCD6-43B7-BF02-6717249C8550}" type="datetimeFigureOut">
              <a:rPr lang="en-US"/>
              <a:pPr>
                <a:defRPr/>
              </a:pPr>
              <a:t>6/21/2012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139" tIns="44070" rIns="88139" bIns="4407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1475"/>
          </a:xfrm>
          <a:prstGeom prst="rect">
            <a:avLst/>
          </a:prstGeom>
        </p:spPr>
        <p:txBody>
          <a:bodyPr vert="horz" lIns="88139" tIns="44070" rIns="88139" bIns="4407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1263"/>
            <a:ext cx="3038475" cy="463550"/>
          </a:xfrm>
          <a:prstGeom prst="rect">
            <a:avLst/>
          </a:prstGeom>
        </p:spPr>
        <p:txBody>
          <a:bodyPr vert="horz" wrap="square" lIns="88139" tIns="44070" rIns="88139" bIns="4407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31263"/>
            <a:ext cx="3038475" cy="463550"/>
          </a:xfrm>
          <a:prstGeom prst="rect">
            <a:avLst/>
          </a:prstGeom>
        </p:spPr>
        <p:txBody>
          <a:bodyPr vert="horz" wrap="square" lIns="88139" tIns="44070" rIns="88139" bIns="4407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286CD00-79C5-42AF-ABC7-79A688B7A8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0901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2FC5F6-9F35-4BDF-B65A-2ADD276A9DEC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AAE05-4857-4629-80A8-57304E74F36C}" type="datetimeFigureOut">
              <a:rPr lang="en-US"/>
              <a:pPr>
                <a:defRPr/>
              </a:pPr>
              <a:t>6/21/2012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9035A-C068-4FB4-B870-0BDECC65F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0A48E-ED59-47DB-8CA2-D1BA17316AF6}" type="datetimeFigureOut">
              <a:rPr lang="en-US"/>
              <a:pPr>
                <a:defRPr/>
              </a:pPr>
              <a:t>6/21/2012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DBFF1-03BD-45F1-BEC7-A4C8058933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7E5B1-74F1-4FF9-B88D-CE507B8C0412}" type="datetimeFigureOut">
              <a:rPr lang="en-US"/>
              <a:pPr>
                <a:defRPr/>
              </a:pPr>
              <a:t>6/21/2012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4AC05-5699-4F61-81F2-BFE8992AAB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8CB7D-6848-4619-8B5B-42FAC54B8B90}" type="datetimeFigureOut">
              <a:rPr lang="en-US"/>
              <a:pPr>
                <a:defRPr/>
              </a:pPr>
              <a:t>6/21/2012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AE398-B114-4D84-840A-E677B3E0A5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E1236-DFEB-42CD-ACD9-48988C19029D}" type="datetimeFigureOut">
              <a:rPr lang="en-US"/>
              <a:pPr>
                <a:defRPr/>
              </a:pPr>
              <a:t>6/21/2012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F6F2E-699F-49A7-B507-FB5652E788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775CE-99EB-4F3A-A5D8-C119BAD95A54}" type="datetimeFigureOut">
              <a:rPr lang="en-US"/>
              <a:pPr>
                <a:defRPr/>
              </a:pPr>
              <a:t>6/21/2012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8E8FC-BFF4-4F08-BDF5-3BD1E2068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5A8E2-5CDC-4FED-B41A-0482F74C8C00}" type="datetimeFigureOut">
              <a:rPr lang="en-US"/>
              <a:pPr>
                <a:defRPr/>
              </a:pPr>
              <a:t>6/21/2012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8FAC1-9FFF-45B6-8F02-2195F6940B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13FD5-E333-40A7-9A17-C277F953857B}" type="datetimeFigureOut">
              <a:rPr lang="en-US"/>
              <a:pPr>
                <a:defRPr/>
              </a:pPr>
              <a:t>6/21/2012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9201D-2A5F-4E61-8D74-82F3B8B5D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6B8A9-9235-4348-8874-C5A87D95C966}" type="datetimeFigureOut">
              <a:rPr lang="en-US"/>
              <a:pPr>
                <a:defRPr/>
              </a:pPr>
              <a:t>6/21/2012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CD860-D0D4-445B-91BC-002983852F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9C905-F81A-4497-9C93-D7588E5DF3DB}" type="datetimeFigureOut">
              <a:rPr lang="en-US"/>
              <a:pPr>
                <a:defRPr/>
              </a:pPr>
              <a:t>6/21/2012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EE55A-E31A-4DB4-AFB5-77C62E952E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59A70-7755-4057-B4E8-2EBB60AFCA4C}" type="datetimeFigureOut">
              <a:rPr lang="en-US"/>
              <a:pPr>
                <a:defRPr/>
              </a:pPr>
              <a:t>6/21/2012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6C5F4-665A-4B5B-AFFB-489058607C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141C75BF-68CF-4FCC-A2E3-F21D4474903D}" type="datetimeFigureOut">
              <a:rPr lang="en-US"/>
              <a:pPr>
                <a:defRPr/>
              </a:pPr>
              <a:t>6/21/2012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F3B0DDB0-515E-40BA-BE7A-2E85964A4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19.jpeg"/><Relationship Id="rId4" Type="http://schemas.openxmlformats.org/officeDocument/2006/relationships/image" Target="../media/image40.jpeg"/><Relationship Id="rId9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6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45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16.jpeg"/><Relationship Id="rId7" Type="http://schemas.openxmlformats.org/officeDocument/2006/relationships/hyperlink" Target="http://www.reed-reed.com/default.asp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gif"/><Relationship Id="rId5" Type="http://schemas.openxmlformats.org/officeDocument/2006/relationships/image" Target="../media/image57.png"/><Relationship Id="rId4" Type="http://schemas.openxmlformats.org/officeDocument/2006/relationships/hyperlink" Target="http://www.cianbro.com/Home.aspx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63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3" Type="http://schemas.openxmlformats.org/officeDocument/2006/relationships/image" Target="../media/image16.jpeg"/><Relationship Id="rId7" Type="http://schemas.openxmlformats.org/officeDocument/2006/relationships/image" Target="../media/image6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16.jpeg"/><Relationship Id="rId7" Type="http://schemas.openxmlformats.org/officeDocument/2006/relationships/hyperlink" Target="http://www.kennebec.com/index.html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gif"/><Relationship Id="rId5" Type="http://schemas.openxmlformats.org/officeDocument/2006/relationships/hyperlink" Target="http://www.titanmachineproductsinc.com/Default.aspx" TargetMode="External"/><Relationship Id="rId10" Type="http://schemas.openxmlformats.org/officeDocument/2006/relationships/image" Target="../media/image72.jpeg"/><Relationship Id="rId4" Type="http://schemas.openxmlformats.org/officeDocument/2006/relationships/image" Target="../media/image69.jpeg"/><Relationship Id="rId9" Type="http://schemas.openxmlformats.org/officeDocument/2006/relationships/hyperlink" Target="http://www.midstate-machine.com/index.html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13" Type="http://schemas.openxmlformats.org/officeDocument/2006/relationships/image" Target="../media/image79.jpeg"/><Relationship Id="rId3" Type="http://schemas.openxmlformats.org/officeDocument/2006/relationships/image" Target="../media/image16.jpeg"/><Relationship Id="rId7" Type="http://schemas.openxmlformats.org/officeDocument/2006/relationships/hyperlink" Target="http://www.tetratech.com/index.php" TargetMode="External"/><Relationship Id="rId12" Type="http://schemas.openxmlformats.org/officeDocument/2006/relationships/image" Target="../media/image78.jpeg"/><Relationship Id="rId17" Type="http://schemas.openxmlformats.org/officeDocument/2006/relationships/image" Target="../media/image83.jpeg"/><Relationship Id="rId2" Type="http://schemas.openxmlformats.org/officeDocument/2006/relationships/image" Target="../media/image11.jpeg"/><Relationship Id="rId16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gif"/><Relationship Id="rId11" Type="http://schemas.openxmlformats.org/officeDocument/2006/relationships/hyperlink" Target="http://www.verrilldana.com/" TargetMode="External"/><Relationship Id="rId5" Type="http://schemas.openxmlformats.org/officeDocument/2006/relationships/image" Target="../media/image74.jpeg"/><Relationship Id="rId15" Type="http://schemas.openxmlformats.org/officeDocument/2006/relationships/image" Target="../media/image81.jpeg"/><Relationship Id="rId10" Type="http://schemas.openxmlformats.org/officeDocument/2006/relationships/image" Target="../media/image77.jpeg"/><Relationship Id="rId4" Type="http://schemas.openxmlformats.org/officeDocument/2006/relationships/image" Target="../media/image73.jpeg"/><Relationship Id="rId9" Type="http://schemas.openxmlformats.org/officeDocument/2006/relationships/hyperlink" Target="http://www.sgurrenergy.com/" TargetMode="External"/><Relationship Id="rId14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6.jpeg"/><Relationship Id="rId7" Type="http://schemas.openxmlformats.org/officeDocument/2006/relationships/image" Target="../media/image10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0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jpeg"/><Relationship Id="rId4" Type="http://schemas.openxmlformats.org/officeDocument/2006/relationships/hyperlink" Target="http://www.aquamarinepower.com/technology/how-oyster-wave-power-works/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6.jpeg"/><Relationship Id="rId7" Type="http://schemas.openxmlformats.org/officeDocument/2006/relationships/image" Target="../media/image1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mainecompositesalliance.org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2"/>
          <p:cNvSpPr txBox="1">
            <a:spLocks noChangeArrowheads="1"/>
          </p:cNvSpPr>
          <p:nvPr/>
        </p:nvSpPr>
        <p:spPr bwMode="auto">
          <a:xfrm>
            <a:off x="990600" y="2209800"/>
            <a:ext cx="7467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4000" dirty="0" smtClean="0"/>
          </a:p>
          <a:p>
            <a:pPr algn="ctr"/>
            <a:r>
              <a:rPr lang="en-US" sz="4000" dirty="0" smtClean="0"/>
              <a:t>Opportunities For Maine in the Offshore Energy Supply  Chain</a:t>
            </a:r>
            <a:endParaRPr lang="en-US" sz="4000" dirty="0"/>
          </a:p>
        </p:txBody>
      </p:sp>
      <p:sp>
        <p:nvSpPr>
          <p:cNvPr id="2051" name="TextBox 3"/>
          <p:cNvSpPr txBox="1">
            <a:spLocks noChangeArrowheads="1"/>
          </p:cNvSpPr>
          <p:nvPr/>
        </p:nvSpPr>
        <p:spPr bwMode="auto">
          <a:xfrm>
            <a:off x="1371600" y="4343400"/>
            <a:ext cx="67056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Presentation </a:t>
            </a:r>
            <a:r>
              <a:rPr lang="en-US" dirty="0" smtClean="0"/>
              <a:t>  at</a:t>
            </a:r>
          </a:p>
          <a:p>
            <a:pPr algn="ctr"/>
            <a:r>
              <a:rPr lang="en-US" dirty="0" smtClean="0"/>
              <a:t>E2Tech Forum</a:t>
            </a:r>
            <a:endParaRPr lang="en-US" dirty="0"/>
          </a:p>
          <a:p>
            <a:pPr algn="ctr"/>
            <a:r>
              <a:rPr lang="en-US" dirty="0" smtClean="0"/>
              <a:t>Portland, Maine</a:t>
            </a:r>
            <a:endParaRPr lang="en-US" dirty="0"/>
          </a:p>
          <a:p>
            <a:pPr algn="ctr"/>
            <a:r>
              <a:rPr lang="en-US" dirty="0"/>
              <a:t>June </a:t>
            </a:r>
            <a:r>
              <a:rPr lang="en-US" dirty="0" smtClean="0"/>
              <a:t>21, </a:t>
            </a:r>
            <a:r>
              <a:rPr lang="en-US" dirty="0"/>
              <a:t>2012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Stephen Von Vogt</a:t>
            </a:r>
          </a:p>
          <a:p>
            <a:pPr algn="ctr"/>
            <a:r>
              <a:rPr lang="en-US" dirty="0"/>
              <a:t>Maine Composites Alliance</a:t>
            </a:r>
          </a:p>
          <a:p>
            <a:pPr algn="ctr"/>
            <a:r>
              <a:rPr lang="en-US" dirty="0"/>
              <a:t>Maine Wind and Ocean Energy Initiative</a:t>
            </a:r>
          </a:p>
          <a:p>
            <a:pPr algn="ctr"/>
            <a:endParaRPr lang="en-US" dirty="0">
              <a:solidFill>
                <a:srgbClr val="376092"/>
              </a:solidFill>
            </a:endParaRPr>
          </a:p>
        </p:txBody>
      </p:sp>
      <p:pic>
        <p:nvPicPr>
          <p:cNvPr id="2052" name="Picture 4" descr="mca_revised_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143000"/>
            <a:ext cx="49530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2" descr="MWII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9550" y="0"/>
            <a:ext cx="1485900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Content Placeholder 4" descr="MWII.2JP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3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5" descr="mca 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0"/>
            <a:ext cx="11430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Box 6"/>
          <p:cNvSpPr txBox="1">
            <a:spLocks noChangeArrowheads="1"/>
          </p:cNvSpPr>
          <p:nvPr/>
        </p:nvSpPr>
        <p:spPr bwMode="auto">
          <a:xfrm>
            <a:off x="1447800" y="457200"/>
            <a:ext cx="6248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/>
              <a:t>Industry Application of Composites </a:t>
            </a:r>
          </a:p>
        </p:txBody>
      </p:sp>
      <p:pic>
        <p:nvPicPr>
          <p:cNvPr id="13317" name="Picture 9" descr="scheherazad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66800"/>
            <a:ext cx="4572000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 descr="http://www.harbortech.us/images/IMG_5200_0013_0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62400"/>
            <a:ext cx="459581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TextBox 11"/>
          <p:cNvSpPr txBox="1">
            <a:spLocks noChangeArrowheads="1"/>
          </p:cNvSpPr>
          <p:nvPr/>
        </p:nvSpPr>
        <p:spPr bwMode="auto">
          <a:xfrm>
            <a:off x="4724400" y="1676400"/>
            <a:ext cx="37338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600"/>
              <a:t>Boats and vessels for:</a:t>
            </a:r>
          </a:p>
          <a:p>
            <a:pPr lvl="1">
              <a:buFont typeface="Arial" charset="0"/>
              <a:buChar char="•"/>
            </a:pPr>
            <a:r>
              <a:rPr lang="en-US" sz="2600"/>
              <a:t>Luxury</a:t>
            </a:r>
          </a:p>
          <a:p>
            <a:pPr lvl="1">
              <a:buFont typeface="Arial" charset="0"/>
              <a:buChar char="•"/>
            </a:pPr>
            <a:r>
              <a:rPr lang="en-US" sz="2600"/>
              <a:t>Military</a:t>
            </a:r>
          </a:p>
          <a:p>
            <a:pPr lvl="1">
              <a:buFont typeface="Arial" charset="0"/>
              <a:buChar char="•"/>
            </a:pPr>
            <a:r>
              <a:rPr lang="en-US" sz="2600"/>
              <a:t>Commercial</a:t>
            </a:r>
          </a:p>
        </p:txBody>
      </p:sp>
      <p:pic>
        <p:nvPicPr>
          <p:cNvPr id="13" name="Picture 9" descr="fjordkatt_manip copy"/>
          <p:cNvPicPr>
            <a:picLocks noChangeAspect="1" noChangeArrowheads="1"/>
          </p:cNvPicPr>
          <p:nvPr/>
        </p:nvPicPr>
        <p:blipFill>
          <a:blip r:embed="rId6" cstate="print">
            <a:lum contrast="12000"/>
          </a:blip>
          <a:srcRect l="4916" t="17191" r="18004" b="18872"/>
          <a:stretch>
            <a:fillRect/>
          </a:stretch>
        </p:blipFill>
        <p:spPr bwMode="auto">
          <a:xfrm>
            <a:off x="4572000" y="3962400"/>
            <a:ext cx="4552950" cy="2517775"/>
          </a:xfrm>
          <a:prstGeom prst="rect">
            <a:avLst/>
          </a:prstGeom>
          <a:noFill/>
          <a:ln w="28575">
            <a:solidFill>
              <a:srgbClr val="A5002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Content Placeholder 4" descr="MWII.2JP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3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5" descr="mca 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0"/>
            <a:ext cx="11430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Box 6"/>
          <p:cNvSpPr txBox="1">
            <a:spLocks noChangeArrowheads="1"/>
          </p:cNvSpPr>
          <p:nvPr/>
        </p:nvSpPr>
        <p:spPr bwMode="auto">
          <a:xfrm>
            <a:off x="1447800" y="457200"/>
            <a:ext cx="6248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/>
              <a:t>Industry Application of Composites </a:t>
            </a:r>
          </a:p>
        </p:txBody>
      </p:sp>
      <p:pic>
        <p:nvPicPr>
          <p:cNvPr id="14341" name="Picture 9" descr="scheherazad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175" y="1066800"/>
            <a:ext cx="3803650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 descr="http://www.harbortech.us/images/IMG_5200_0013_0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962400"/>
            <a:ext cx="3860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TextBox 11"/>
          <p:cNvSpPr txBox="1">
            <a:spLocks noChangeArrowheads="1"/>
          </p:cNvSpPr>
          <p:nvPr/>
        </p:nvSpPr>
        <p:spPr bwMode="auto">
          <a:xfrm>
            <a:off x="4724400" y="1676400"/>
            <a:ext cx="41910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600"/>
              <a:t>Industrial Application</a:t>
            </a:r>
          </a:p>
          <a:p>
            <a:pPr lvl="1">
              <a:buFont typeface="Arial" charset="0"/>
              <a:buChar char="•"/>
            </a:pPr>
            <a:r>
              <a:rPr lang="en-US" sz="2600"/>
              <a:t>Piping Systems</a:t>
            </a:r>
          </a:p>
          <a:p>
            <a:pPr lvl="1">
              <a:buFont typeface="Arial" charset="0"/>
              <a:buChar char="•"/>
            </a:pPr>
            <a:r>
              <a:rPr lang="en-US" sz="2600"/>
              <a:t>Bridges</a:t>
            </a:r>
          </a:p>
          <a:p>
            <a:pPr lvl="1">
              <a:buFont typeface="Arial" charset="0"/>
              <a:buChar char="•"/>
            </a:pPr>
            <a:r>
              <a:rPr lang="en-US" sz="2600"/>
              <a:t>Marine Infrastructure</a:t>
            </a:r>
          </a:p>
        </p:txBody>
      </p:sp>
      <p:pic>
        <p:nvPicPr>
          <p:cNvPr id="14344" name="Picture 6" descr="http://www.harbortech.us/images/IMG_5200_0013_013.jpg"/>
          <p:cNvPicPr>
            <a:picLocks noChangeAspect="1" noChangeArrowheads="1"/>
          </p:cNvPicPr>
          <p:nvPr/>
        </p:nvPicPr>
        <p:blipFill>
          <a:blip r:embed="rId6" cstate="print"/>
          <a:srcRect l="11269" t="17371"/>
          <a:stretch>
            <a:fillRect/>
          </a:stretch>
        </p:blipFill>
        <p:spPr bwMode="auto">
          <a:xfrm>
            <a:off x="4953000" y="3930650"/>
            <a:ext cx="419100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Content Placeholder 4" descr="MWII.2JP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3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5" descr="mca 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0"/>
            <a:ext cx="11430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Box 6"/>
          <p:cNvSpPr txBox="1">
            <a:spLocks noChangeArrowheads="1"/>
          </p:cNvSpPr>
          <p:nvPr/>
        </p:nvSpPr>
        <p:spPr bwMode="auto">
          <a:xfrm>
            <a:off x="1447800" y="457200"/>
            <a:ext cx="6248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/>
              <a:t>Industry Application of Composites </a:t>
            </a:r>
          </a:p>
        </p:txBody>
      </p:sp>
      <p:pic>
        <p:nvPicPr>
          <p:cNvPr id="15365" name="Picture 7" descr="http://www.advancedcompositetech.net/images/cozy-plan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6688" y="1143000"/>
            <a:ext cx="389731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4" descr="http://www.flotec.com/images/widgets/collections/1.jpg"/>
          <p:cNvPicPr>
            <a:picLocks noChangeAspect="1" noChangeArrowheads="1"/>
          </p:cNvPicPr>
          <p:nvPr/>
        </p:nvPicPr>
        <p:blipFill>
          <a:blip r:embed="rId5" cstate="print"/>
          <a:srcRect l="9825"/>
          <a:stretch>
            <a:fillRect/>
          </a:stretch>
        </p:blipFill>
        <p:spPr bwMode="auto">
          <a:xfrm>
            <a:off x="0" y="3667125"/>
            <a:ext cx="441960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TextBox 11"/>
          <p:cNvSpPr txBox="1">
            <a:spLocks noChangeArrowheads="1"/>
          </p:cNvSpPr>
          <p:nvPr/>
        </p:nvSpPr>
        <p:spPr bwMode="auto">
          <a:xfrm>
            <a:off x="381000" y="1905000"/>
            <a:ext cx="48768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600"/>
              <a:t>Off Shore Buoys and floatation</a:t>
            </a:r>
          </a:p>
          <a:p>
            <a:pPr>
              <a:buFont typeface="Arial" charset="0"/>
              <a:buChar char="•"/>
            </a:pPr>
            <a:r>
              <a:rPr lang="en-US" sz="2600"/>
              <a:t>Aerospace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4" descr="MWII.2JP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3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1676400" y="307975"/>
            <a:ext cx="6248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/>
              <a:t>Comparative Application: </a:t>
            </a:r>
          </a:p>
          <a:p>
            <a:r>
              <a:rPr lang="en-US" sz="3000"/>
              <a:t>Life Cycle Costs High Speed Ferries: Carbon vs. Aluminum</a:t>
            </a:r>
          </a:p>
          <a:p>
            <a:endParaRPr lang="en-US"/>
          </a:p>
        </p:txBody>
      </p:sp>
      <p:pic>
        <p:nvPicPr>
          <p:cNvPr id="16388" name="Picture 5" descr="mca 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0"/>
            <a:ext cx="11430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11" descr="Rygerkongen -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572000"/>
            <a:ext cx="3567113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5" descr="MS.FjortoftS"/>
          <p:cNvPicPr>
            <a:picLocks noChangeAspect="1" noChangeArrowheads="1"/>
          </p:cNvPicPr>
          <p:nvPr/>
        </p:nvPicPr>
        <p:blipFill>
          <a:blip r:embed="rId5" cstate="print">
            <a:lum contrast="12000"/>
          </a:blip>
          <a:srcRect/>
          <a:stretch>
            <a:fillRect/>
          </a:stretch>
        </p:blipFill>
        <p:spPr bwMode="auto">
          <a:xfrm>
            <a:off x="263525" y="2263775"/>
            <a:ext cx="360045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TextBox 6"/>
          <p:cNvSpPr txBox="1">
            <a:spLocks noChangeArrowheads="1"/>
          </p:cNvSpPr>
          <p:nvPr/>
        </p:nvSpPr>
        <p:spPr bwMode="auto">
          <a:xfrm>
            <a:off x="4191000" y="2209800"/>
            <a:ext cx="44196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600" b="1" u="sng">
                <a:latin typeface="Constantia" pitchFamily="18" charset="0"/>
              </a:rPr>
              <a:t>Maintenance Costs over</a:t>
            </a:r>
          </a:p>
          <a:p>
            <a:pPr algn="ctr"/>
            <a:r>
              <a:rPr lang="en-US" sz="2600" b="1" u="sng">
                <a:latin typeface="Constantia" pitchFamily="18" charset="0"/>
              </a:rPr>
              <a:t> 20 years</a:t>
            </a:r>
          </a:p>
          <a:p>
            <a:pPr>
              <a:buFont typeface="Arial" charset="0"/>
              <a:buChar char="•"/>
            </a:pPr>
            <a:endParaRPr lang="en-US" sz="2200">
              <a:latin typeface="Constantia" pitchFamily="18" charset="0"/>
            </a:endParaRPr>
          </a:p>
          <a:p>
            <a:pPr>
              <a:buFont typeface="Arial" charset="0"/>
              <a:buChar char="•"/>
            </a:pPr>
            <a:r>
              <a:rPr lang="en-US" sz="2200">
                <a:latin typeface="Constantia" pitchFamily="18" charset="0"/>
              </a:rPr>
              <a:t>Aluminum: € 280,000</a:t>
            </a:r>
          </a:p>
          <a:p>
            <a:endParaRPr lang="en-US" sz="2200">
              <a:latin typeface="Constantia" pitchFamily="18" charset="0"/>
            </a:endParaRPr>
          </a:p>
          <a:p>
            <a:pPr>
              <a:buFont typeface="Arial" charset="0"/>
              <a:buChar char="•"/>
            </a:pPr>
            <a:r>
              <a:rPr lang="en-US" sz="2200">
                <a:latin typeface="Constantia" pitchFamily="18" charset="0"/>
              </a:rPr>
              <a:t>Glass: 210,000</a:t>
            </a:r>
          </a:p>
          <a:p>
            <a:endParaRPr lang="en-US" sz="2200">
              <a:latin typeface="Constantia" pitchFamily="18" charset="0"/>
            </a:endParaRPr>
          </a:p>
          <a:p>
            <a:pPr>
              <a:buFont typeface="Arial" charset="0"/>
              <a:buChar char="•"/>
            </a:pPr>
            <a:r>
              <a:rPr lang="en-US" sz="2200">
                <a:latin typeface="Constantia" pitchFamily="18" charset="0"/>
              </a:rPr>
              <a:t>Carbon: €210,000 </a:t>
            </a:r>
            <a:endParaRPr lang="en-US">
              <a:latin typeface="Constantia" pitchFamily="18" charset="0"/>
            </a:endParaRPr>
          </a:p>
        </p:txBody>
      </p:sp>
      <p:pic>
        <p:nvPicPr>
          <p:cNvPr id="16392" name="Picture 4"/>
          <p:cNvPicPr>
            <a:picLocks noChangeAspect="1" noChangeArrowheads="1"/>
          </p:cNvPicPr>
          <p:nvPr/>
        </p:nvPicPr>
        <p:blipFill>
          <a:blip r:embed="rId6" cstate="print">
            <a:lum bright="6000" contrast="12000"/>
          </a:blip>
          <a:srcRect l="73334" t="65170" b="25089"/>
          <a:stretch>
            <a:fillRect/>
          </a:stretch>
        </p:blipFill>
        <p:spPr bwMode="auto">
          <a:xfrm>
            <a:off x="3886200" y="5543550"/>
            <a:ext cx="52578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Content Placeholder 4" descr="MWII.2JP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3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1676400" y="307975"/>
            <a:ext cx="6248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/>
              <a:t>Comparative Application: </a:t>
            </a:r>
          </a:p>
          <a:p>
            <a:r>
              <a:rPr lang="en-US" sz="3000"/>
              <a:t>Life Cycle Costs High Speed Ferries: Carbon vs. Aluminum</a:t>
            </a:r>
          </a:p>
          <a:p>
            <a:endParaRPr lang="en-US"/>
          </a:p>
        </p:txBody>
      </p:sp>
      <p:pic>
        <p:nvPicPr>
          <p:cNvPr id="17412" name="Picture 5" descr="mca 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0"/>
            <a:ext cx="11430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4143375" y="2147888"/>
            <a:ext cx="50006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6000" rIns="0" bIns="45715"/>
          <a:lstStyle/>
          <a:p>
            <a:r>
              <a:rPr lang="nb-NO" sz="2400" i="1">
                <a:latin typeface="Constantia" pitchFamily="18" charset="0"/>
              </a:rPr>
              <a:t>M/S ”FJØRTOFT”</a:t>
            </a:r>
            <a:r>
              <a:rPr lang="nb-NO" i="1">
                <a:latin typeface="Constantia" pitchFamily="18" charset="0"/>
              </a:rPr>
              <a:t> </a:t>
            </a:r>
          </a:p>
          <a:p>
            <a:r>
              <a:rPr lang="nb-NO" i="1">
                <a:latin typeface="Constantia" pitchFamily="18" charset="0"/>
              </a:rPr>
              <a:t>(120 pax, Aluminium)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181475" y="3048000"/>
            <a:ext cx="4679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6000" rIns="0" bIns="45715"/>
          <a:lstStyle/>
          <a:p>
            <a:r>
              <a:rPr lang="nb-NO" sz="2400" i="1">
                <a:latin typeface="Constantia" pitchFamily="18" charset="0"/>
              </a:rPr>
              <a:t>Fuel Consumtion :</a:t>
            </a:r>
            <a:br>
              <a:rPr lang="nb-NO" sz="2400" i="1">
                <a:latin typeface="Constantia" pitchFamily="18" charset="0"/>
              </a:rPr>
            </a:br>
            <a:r>
              <a:rPr lang="nb-NO" sz="2400" i="1">
                <a:latin typeface="Constantia" pitchFamily="18" charset="0"/>
              </a:rPr>
              <a:t>132 Gal/hr at 30 knots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4071938" y="4191000"/>
            <a:ext cx="453707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6000" rIns="0" bIns="45715"/>
          <a:lstStyle/>
          <a:p>
            <a:r>
              <a:rPr lang="nb-NO" sz="2400" i="1">
                <a:solidFill>
                  <a:srgbClr val="FFFF00"/>
                </a:solidFill>
                <a:latin typeface="Constantia" pitchFamily="18" charset="0"/>
              </a:rPr>
              <a:t>M/S ”RYGERKONGEN” </a:t>
            </a:r>
          </a:p>
          <a:p>
            <a:r>
              <a:rPr lang="nb-NO" i="1">
                <a:solidFill>
                  <a:srgbClr val="FFFF00"/>
                </a:solidFill>
                <a:latin typeface="Constantia" pitchFamily="18" charset="0"/>
              </a:rPr>
              <a:t>(130 pax, Carbon Fiber)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000500" y="4878388"/>
            <a:ext cx="46799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6000" rIns="0" bIns="45715"/>
          <a:lstStyle/>
          <a:p>
            <a:r>
              <a:rPr lang="nb-NO" sz="2400" i="1">
                <a:solidFill>
                  <a:srgbClr val="FFFF00"/>
                </a:solidFill>
                <a:latin typeface="Constantia" pitchFamily="18" charset="0"/>
              </a:rPr>
              <a:t>Fuel Consumption:</a:t>
            </a:r>
            <a:br>
              <a:rPr lang="nb-NO" sz="2400" i="1">
                <a:solidFill>
                  <a:srgbClr val="FFFF00"/>
                </a:solidFill>
                <a:latin typeface="Constantia" pitchFamily="18" charset="0"/>
              </a:rPr>
            </a:br>
            <a:r>
              <a:rPr lang="nb-NO" sz="2400" i="1">
                <a:solidFill>
                  <a:srgbClr val="FFFF00"/>
                </a:solidFill>
                <a:latin typeface="Constantia" pitchFamily="18" charset="0"/>
              </a:rPr>
              <a:t>74 Gal/hr at 30 knots</a:t>
            </a:r>
          </a:p>
        </p:txBody>
      </p:sp>
      <p:pic>
        <p:nvPicPr>
          <p:cNvPr id="17417" name="Picture 11" descr="Rygerkongen -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267200"/>
            <a:ext cx="3567113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5" descr="MS.FjortoftS"/>
          <p:cNvPicPr>
            <a:picLocks noChangeAspect="1" noChangeArrowheads="1"/>
          </p:cNvPicPr>
          <p:nvPr/>
        </p:nvPicPr>
        <p:blipFill>
          <a:blip r:embed="rId5" cstate="print">
            <a:lum contrast="12000"/>
          </a:blip>
          <a:srcRect t="11635" b="10603"/>
          <a:stretch>
            <a:fillRect/>
          </a:stretch>
        </p:blipFill>
        <p:spPr bwMode="auto">
          <a:xfrm>
            <a:off x="263525" y="2209800"/>
            <a:ext cx="358933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4"/>
          <p:cNvPicPr>
            <a:picLocks noChangeAspect="1" noChangeArrowheads="1"/>
          </p:cNvPicPr>
          <p:nvPr/>
        </p:nvPicPr>
        <p:blipFill>
          <a:blip r:embed="rId6" cstate="print">
            <a:lum bright="6000" contrast="12000"/>
          </a:blip>
          <a:srcRect l="73334" t="65170" b="25089"/>
          <a:stretch>
            <a:fillRect/>
          </a:stretch>
        </p:blipFill>
        <p:spPr bwMode="auto">
          <a:xfrm>
            <a:off x="3962400" y="5791200"/>
            <a:ext cx="40386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Content Placeholder 4" descr="MWII.2JP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3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3201988" y="1981200"/>
            <a:ext cx="5942012" cy="50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en-US" dirty="0"/>
              <a:t> Composite Grids/ Gratings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dirty="0"/>
              <a:t> Hand rails &amp; Ladder Components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dirty="0"/>
              <a:t> Aqueous Piping System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dirty="0"/>
              <a:t> Water &amp; fuel storage tanks, Vessels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dirty="0"/>
              <a:t> Low pressure composite valves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dirty="0"/>
              <a:t> </a:t>
            </a:r>
            <a:r>
              <a:rPr lang="en-US" dirty="0" err="1"/>
              <a:t>Spoolable</a:t>
            </a:r>
            <a:r>
              <a:rPr lang="en-US" dirty="0"/>
              <a:t> type thermosetting tubes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dirty="0"/>
              <a:t> Sump Caissons and pull tubes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dirty="0"/>
              <a:t> Cable support systems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dirty="0"/>
              <a:t> Modular paneling for partition walls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dirty="0"/>
              <a:t> High pressure accumulator bottles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dirty="0"/>
              <a:t> Flexible &amp; Floating Risers, Drill pipe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dirty="0"/>
              <a:t> Sub – sea structural components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dirty="0"/>
              <a:t> Boxes, housings and shelters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dirty="0"/>
              <a:t> Fire water pump casing &amp; sea water lift pump casing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dirty="0"/>
              <a:t> Tendons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dirty="0"/>
              <a:t> Offshore bride connecting between platforms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dirty="0"/>
              <a:t> Blast &amp; Fire protection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18436" name="Picture 3" descr="offshore-oil-rig.jpg"/>
          <p:cNvPicPr>
            <a:picLocks noChangeAspect="1"/>
          </p:cNvPicPr>
          <p:nvPr/>
        </p:nvPicPr>
        <p:blipFill>
          <a:blip r:embed="rId3" cstate="print"/>
          <a:srcRect l="4546" r="9091"/>
          <a:stretch>
            <a:fillRect/>
          </a:stretch>
        </p:blipFill>
        <p:spPr bwMode="auto">
          <a:xfrm>
            <a:off x="0" y="1655763"/>
            <a:ext cx="3048000" cy="389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1752600" y="76200"/>
            <a:ext cx="62484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/>
              <a:t>Comparative Application: </a:t>
            </a:r>
          </a:p>
          <a:p>
            <a:r>
              <a:rPr lang="en-US" sz="3000"/>
              <a:t>	Offshore oil composite uses</a:t>
            </a:r>
          </a:p>
          <a:p>
            <a:endParaRPr lang="en-US"/>
          </a:p>
        </p:txBody>
      </p:sp>
      <p:pic>
        <p:nvPicPr>
          <p:cNvPr id="18438" name="Picture 5" descr="mca log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0"/>
            <a:ext cx="11430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TextBox 6"/>
          <p:cNvSpPr txBox="1">
            <a:spLocks noChangeArrowheads="1"/>
          </p:cNvSpPr>
          <p:nvPr/>
        </p:nvSpPr>
        <p:spPr bwMode="auto">
          <a:xfrm>
            <a:off x="3200400" y="1219200"/>
            <a:ext cx="48768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/>
              <a:t>Reduce Weights and Corrosion Maintenance Costs: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Content Placeholder 4" descr="MWII.2JP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3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4303713" y="1660525"/>
            <a:ext cx="4840287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3000"/>
          </a:p>
          <a:p>
            <a:r>
              <a:rPr lang="en-US" sz="3000"/>
              <a:t>Blades and </a:t>
            </a:r>
          </a:p>
          <a:p>
            <a:r>
              <a:rPr lang="en-US" sz="3000"/>
              <a:t>Nacelle Housing</a:t>
            </a:r>
          </a:p>
          <a:p>
            <a:endParaRPr lang="en-US" sz="3000"/>
          </a:p>
          <a:p>
            <a:endParaRPr lang="en-US" sz="3000"/>
          </a:p>
          <a:p>
            <a:endParaRPr lang="en-US" sz="3000"/>
          </a:p>
          <a:p>
            <a:r>
              <a:rPr lang="en-US"/>
              <a:t>Some experimentation with towers and shafts</a:t>
            </a:r>
          </a:p>
        </p:txBody>
      </p:sp>
      <p:pic>
        <p:nvPicPr>
          <p:cNvPr id="19460" name="Picture 3" descr="wind blades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95400"/>
            <a:ext cx="38290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4" descr="Wind-Turbine-Nacelle-Cove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740150"/>
            <a:ext cx="3886200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Box 5"/>
          <p:cNvSpPr txBox="1">
            <a:spLocks noChangeArrowheads="1"/>
          </p:cNvSpPr>
          <p:nvPr/>
        </p:nvSpPr>
        <p:spPr bwMode="auto">
          <a:xfrm>
            <a:off x="1371600" y="228600"/>
            <a:ext cx="6781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/>
              <a:t>Current application in Wind Industry: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Content Placeholder 4" descr="MWII.2JP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3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1905000" y="0"/>
            <a:ext cx="5970588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  <a:p>
            <a:r>
              <a:rPr lang="en-US" sz="3000"/>
              <a:t>Much More Potential Applications </a:t>
            </a:r>
          </a:p>
          <a:p>
            <a:r>
              <a:rPr lang="en-US" sz="3000"/>
              <a:t>for Wind Energy:</a:t>
            </a:r>
          </a:p>
          <a:p>
            <a:pPr lvl="2">
              <a:buFont typeface="Arial" charset="0"/>
              <a:buChar char="•"/>
            </a:pPr>
            <a:r>
              <a:rPr lang="en-US" sz="2400"/>
              <a:t>Weight reduction </a:t>
            </a:r>
          </a:p>
          <a:p>
            <a:pPr lvl="2">
              <a:buFont typeface="Arial" charset="0"/>
              <a:buChar char="•"/>
            </a:pPr>
            <a:r>
              <a:rPr lang="en-US" sz="2400"/>
              <a:t>corrosion resistance</a:t>
            </a:r>
          </a:p>
          <a:p>
            <a:pPr lvl="2"/>
            <a:endParaRPr lang="en-US" sz="2000"/>
          </a:p>
          <a:p>
            <a:pPr lvl="3">
              <a:buFont typeface="Arial" charset="0"/>
              <a:buChar char="•"/>
            </a:pPr>
            <a:r>
              <a:rPr lang="en-US" sz="2000"/>
              <a:t>Ladders, </a:t>
            </a:r>
          </a:p>
          <a:p>
            <a:pPr lvl="3">
              <a:buFont typeface="Arial" charset="0"/>
              <a:buChar char="•"/>
            </a:pPr>
            <a:r>
              <a:rPr lang="en-US" sz="2000"/>
              <a:t>stairs, </a:t>
            </a:r>
          </a:p>
          <a:p>
            <a:pPr lvl="3">
              <a:buFont typeface="Arial" charset="0"/>
              <a:buChar char="•"/>
            </a:pPr>
            <a:r>
              <a:rPr lang="en-US" sz="2000"/>
              <a:t>rails, </a:t>
            </a:r>
          </a:p>
          <a:p>
            <a:pPr lvl="3">
              <a:buFont typeface="Arial" charset="0"/>
              <a:buChar char="•"/>
            </a:pPr>
            <a:r>
              <a:rPr lang="en-US" sz="2000"/>
              <a:t>cable trays and conduit, </a:t>
            </a:r>
          </a:p>
          <a:p>
            <a:pPr lvl="3">
              <a:buFont typeface="Arial" charset="0"/>
              <a:buChar char="•"/>
            </a:pPr>
            <a:r>
              <a:rPr lang="en-US" sz="2000"/>
              <a:t>piping, </a:t>
            </a:r>
          </a:p>
          <a:p>
            <a:pPr lvl="3">
              <a:buFont typeface="Arial" charset="0"/>
              <a:buChar char="•"/>
            </a:pPr>
            <a:r>
              <a:rPr lang="en-US" sz="2000"/>
              <a:t>Mechanical and Electrical housings</a:t>
            </a:r>
            <a:r>
              <a:rPr lang="en-US"/>
              <a:t>, </a:t>
            </a:r>
            <a:endParaRPr lang="en-US" sz="1600"/>
          </a:p>
          <a:p>
            <a:pPr>
              <a:buFont typeface="Arial" charset="0"/>
              <a:buChar char="•"/>
            </a:pPr>
            <a:endParaRPr lang="en-US"/>
          </a:p>
        </p:txBody>
      </p:sp>
      <p:pic>
        <p:nvPicPr>
          <p:cNvPr id="20484" name="Picture 3" descr="composite ladders and deckin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4267200"/>
            <a:ext cx="3632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4" descr="image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0600" y="4267200"/>
            <a:ext cx="1701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5" descr="am_group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355725"/>
            <a:ext cx="2514600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http://www.marinebuzz.com/marinebuzzuploads/StatoilHydroFloatingWindTurbine_12A41/Floating_Wind_Turbine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30480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 l="4741" r="6367"/>
          <a:stretch>
            <a:fillRect/>
          </a:stretch>
        </p:blipFill>
        <p:spPr bwMode="auto">
          <a:xfrm>
            <a:off x="0" y="3048000"/>
            <a:ext cx="5715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9" descr="http://www.nauticawindpower.com/index_files/image49321.jpg"/>
          <p:cNvPicPr>
            <a:picLocks noChangeAspect="1" noChangeArrowheads="1"/>
          </p:cNvPicPr>
          <p:nvPr/>
        </p:nvPicPr>
        <p:blipFill>
          <a:blip r:embed="rId4" cstate="print"/>
          <a:srcRect l="10728" r="7994" b="11905"/>
          <a:stretch>
            <a:fillRect/>
          </a:stretch>
        </p:blipFill>
        <p:spPr bwMode="auto">
          <a:xfrm>
            <a:off x="4495800" y="0"/>
            <a:ext cx="4648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Box 10"/>
          <p:cNvSpPr txBox="1">
            <a:spLocks noChangeArrowheads="1"/>
          </p:cNvSpPr>
          <p:nvPr/>
        </p:nvSpPr>
        <p:spPr bwMode="auto">
          <a:xfrm>
            <a:off x="609600" y="990600"/>
            <a:ext cx="3787775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500" b="1">
                <a:latin typeface="Georgia" pitchFamily="18" charset="0"/>
              </a:rPr>
              <a:t>         Composite </a:t>
            </a:r>
          </a:p>
          <a:p>
            <a:r>
              <a:rPr lang="en-US" sz="3500" b="1">
                <a:latin typeface="Georgia" pitchFamily="18" charset="0"/>
              </a:rPr>
              <a:t>      Solutions </a:t>
            </a:r>
          </a:p>
          <a:p>
            <a:r>
              <a:rPr lang="en-US" sz="3500" b="1">
                <a:latin typeface="Georgia" pitchFamily="18" charset="0"/>
              </a:rPr>
              <a:t>  Needed</a:t>
            </a:r>
          </a:p>
        </p:txBody>
      </p:sp>
      <p:pic>
        <p:nvPicPr>
          <p:cNvPr id="21510" name="Picture 11" descr="MWII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447800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6" descr="mca logo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00" y="0"/>
            <a:ext cx="11430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Content Placeholder 4" descr="MWII.2JP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3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4" descr="Photograph of duct syst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457200"/>
            <a:ext cx="28003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10" descr="blah"/>
          <p:cNvPicPr>
            <a:picLocks noChangeAspect="1" noChangeArrowheads="1"/>
          </p:cNvPicPr>
          <p:nvPr/>
        </p:nvPicPr>
        <p:blipFill>
          <a:blip r:embed="rId4" cstate="print"/>
          <a:srcRect l="7565" t="7323" r="4865" b="29207"/>
          <a:stretch>
            <a:fillRect/>
          </a:stretch>
        </p:blipFill>
        <p:spPr bwMode="auto">
          <a:xfrm>
            <a:off x="2286000" y="2667000"/>
            <a:ext cx="4114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6" descr="http://www.harbortech.us/images/IMG_5200_0013_0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4405313"/>
            <a:ext cx="434340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2" descr="Scubb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409950"/>
            <a:ext cx="243840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2" descr="http://www.harbortech.us/images/IMG_9817.JPG"/>
          <p:cNvPicPr>
            <a:picLocks noChangeAspect="1" noChangeArrowheads="1"/>
          </p:cNvPicPr>
          <p:nvPr/>
        </p:nvPicPr>
        <p:blipFill>
          <a:blip r:embed="rId7" cstate="print"/>
          <a:srcRect l="12000" t="8000" b="17332"/>
          <a:stretch>
            <a:fillRect/>
          </a:stretch>
        </p:blipFill>
        <p:spPr bwMode="auto">
          <a:xfrm>
            <a:off x="6096000" y="4419600"/>
            <a:ext cx="3048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TextBox 14"/>
          <p:cNvSpPr txBox="1">
            <a:spLocks noChangeArrowheads="1"/>
          </p:cNvSpPr>
          <p:nvPr/>
        </p:nvSpPr>
        <p:spPr bwMode="auto">
          <a:xfrm>
            <a:off x="1817688" y="277813"/>
            <a:ext cx="4735512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500" b="1">
                <a:latin typeface="Georgia" pitchFamily="18" charset="0"/>
              </a:rPr>
              <a:t>Maine Composite Products</a:t>
            </a:r>
          </a:p>
        </p:txBody>
      </p:sp>
      <p:pic>
        <p:nvPicPr>
          <p:cNvPr id="22537" name="Picture 15" descr="showCustom.jpg"/>
          <p:cNvPicPr>
            <a:picLocks noChangeAspect="1"/>
          </p:cNvPicPr>
          <p:nvPr/>
        </p:nvPicPr>
        <p:blipFill>
          <a:blip r:embed="rId8" cstate="print"/>
          <a:srcRect l="8888" r="11111" b="11707"/>
          <a:stretch>
            <a:fillRect/>
          </a:stretch>
        </p:blipFill>
        <p:spPr bwMode="auto">
          <a:xfrm>
            <a:off x="6350" y="1143000"/>
            <a:ext cx="2965450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9" descr="mca logo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01000" y="0"/>
            <a:ext cx="11430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4" descr="MWII.2JP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3581400" cy="3325813"/>
          </a:xfrm>
        </p:spPr>
      </p:pic>
      <p:sp>
        <p:nvSpPr>
          <p:cNvPr id="3075" name="TextBox 6"/>
          <p:cNvSpPr txBox="1">
            <a:spLocks noChangeArrowheads="1"/>
          </p:cNvSpPr>
          <p:nvPr/>
        </p:nvSpPr>
        <p:spPr bwMode="auto">
          <a:xfrm>
            <a:off x="6324600" y="381000"/>
            <a:ext cx="1676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>
                <a:latin typeface="Calibri" pitchFamily="34" charset="0"/>
              </a:rPr>
              <a:t> is...</a:t>
            </a:r>
          </a:p>
        </p:txBody>
      </p:sp>
      <p:pic>
        <p:nvPicPr>
          <p:cNvPr id="3076" name="Picture 5" descr="MWII 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304800"/>
            <a:ext cx="259080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Diagram 10"/>
          <p:cNvGraphicFramePr/>
          <p:nvPr/>
        </p:nvGraphicFramePr>
        <p:xfrm>
          <a:off x="2819400" y="2286000"/>
          <a:ext cx="69342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078" name="TextBox 11"/>
          <p:cNvSpPr txBox="1">
            <a:spLocks noChangeArrowheads="1"/>
          </p:cNvSpPr>
          <p:nvPr/>
        </p:nvSpPr>
        <p:spPr bwMode="auto">
          <a:xfrm>
            <a:off x="3733800" y="1249363"/>
            <a:ext cx="52578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latin typeface="Calibri" pitchFamily="34" charset="0"/>
              </a:rPr>
              <a:t>A Wind Industry Supply Chain Network</a:t>
            </a:r>
            <a:endParaRPr lang="en-US" sz="3200">
              <a:latin typeface="Calibri" pitchFamily="34" charset="0"/>
            </a:endParaRPr>
          </a:p>
          <a:p>
            <a:endParaRPr lang="en-US" sz="3200">
              <a:latin typeface="Calibri" pitchFamily="34" charset="0"/>
            </a:endParaRPr>
          </a:p>
        </p:txBody>
      </p:sp>
      <p:pic>
        <p:nvPicPr>
          <p:cNvPr id="3079" name="Picture 12" descr="BBC Delaware Damage &amp; Misc - Jim N 016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429000"/>
            <a:ext cx="36322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 descr="TW9a.jpg"/>
          <p:cNvPicPr>
            <a:picLocks noChangeAspect="1"/>
          </p:cNvPicPr>
          <p:nvPr/>
        </p:nvPicPr>
        <p:blipFill>
          <a:blip r:embed="rId2" cstate="print"/>
          <a:srcRect l="9552" t="29630" r="40298"/>
          <a:stretch>
            <a:fillRect/>
          </a:stretch>
        </p:blipFill>
        <p:spPr bwMode="auto">
          <a:xfrm>
            <a:off x="304800" y="592138"/>
            <a:ext cx="1905000" cy="344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Content Placeholder 4" descr="MWII.2JP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43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Rectangle 2"/>
          <p:cNvSpPr>
            <a:spLocks noChangeArrowheads="1"/>
          </p:cNvSpPr>
          <p:nvPr/>
        </p:nvSpPr>
        <p:spPr bwMode="auto">
          <a:xfrm>
            <a:off x="2286000" y="685800"/>
            <a:ext cx="53721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  <a:p>
            <a:r>
              <a:rPr lang="en-US" sz="3000"/>
              <a:t>Potential application for larger </a:t>
            </a:r>
          </a:p>
          <a:p>
            <a:r>
              <a:rPr lang="en-US" sz="3000"/>
              <a:t>wind energy components:</a:t>
            </a:r>
          </a:p>
          <a:p>
            <a:pPr lvl="2"/>
            <a:endParaRPr lang="en-US" sz="2400"/>
          </a:p>
          <a:p>
            <a:pPr lvl="3">
              <a:buFont typeface="Arial" charset="0"/>
              <a:buChar char="•"/>
            </a:pPr>
            <a:r>
              <a:rPr lang="en-US" sz="2400" b="1"/>
              <a:t>Shafts</a:t>
            </a:r>
          </a:p>
          <a:p>
            <a:pPr lvl="3">
              <a:buFont typeface="Arial" charset="0"/>
              <a:buChar char="•"/>
            </a:pPr>
            <a:r>
              <a:rPr lang="en-US" sz="2400" b="1"/>
              <a:t>Hubs</a:t>
            </a:r>
          </a:p>
          <a:p>
            <a:pPr lvl="3">
              <a:buFont typeface="Arial" charset="0"/>
              <a:buChar char="•"/>
            </a:pPr>
            <a:r>
              <a:rPr lang="en-US" sz="2400" b="1"/>
              <a:t>Nacelle Frames</a:t>
            </a:r>
          </a:p>
          <a:p>
            <a:pPr lvl="3">
              <a:buFont typeface="Arial" charset="0"/>
              <a:buChar char="•"/>
            </a:pPr>
            <a:r>
              <a:rPr lang="en-US" sz="2400" b="1"/>
              <a:t>Towers</a:t>
            </a:r>
          </a:p>
          <a:p>
            <a:endParaRPr lang="en-US"/>
          </a:p>
        </p:txBody>
      </p:sp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4" cstate="print"/>
          <a:srcRect l="5333" r="6667"/>
          <a:stretch>
            <a:fillRect/>
          </a:stretch>
        </p:blipFill>
        <p:spPr bwMode="auto">
          <a:xfrm>
            <a:off x="76200" y="4181475"/>
            <a:ext cx="25146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5" cstate="print"/>
          <a:srcRect l="2274" r="2274" b="5818"/>
          <a:stretch>
            <a:fillRect/>
          </a:stretch>
        </p:blipFill>
        <p:spPr bwMode="auto">
          <a:xfrm>
            <a:off x="2743200" y="4267200"/>
            <a:ext cx="3124200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7" descr="TW12.jpg"/>
          <p:cNvPicPr>
            <a:picLocks noChangeAspect="1"/>
          </p:cNvPicPr>
          <p:nvPr/>
        </p:nvPicPr>
        <p:blipFill>
          <a:blip r:embed="rId6" cstate="print"/>
          <a:srcRect l="17143" t="44286"/>
          <a:stretch>
            <a:fillRect/>
          </a:stretch>
        </p:blipFill>
        <p:spPr bwMode="auto">
          <a:xfrm>
            <a:off x="6096000" y="4267200"/>
            <a:ext cx="28892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7" descr="mca logo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01000" y="0"/>
            <a:ext cx="11430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Content Placeholder 4" descr="MWII.2JP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3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4724400" y="3581400"/>
            <a:ext cx="45720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200"/>
              <a:t>Superior flow characteristics</a:t>
            </a:r>
          </a:p>
          <a:p>
            <a:pPr>
              <a:buFont typeface="Arial" charset="0"/>
              <a:buChar char="•"/>
            </a:pPr>
            <a:r>
              <a:rPr lang="en-US" sz="2200"/>
              <a:t>Faster production times</a:t>
            </a:r>
          </a:p>
          <a:p>
            <a:pPr>
              <a:buFont typeface="Arial" charset="0"/>
              <a:buChar char="•"/>
            </a:pPr>
            <a:r>
              <a:rPr lang="en-US" sz="2200"/>
              <a:t>Enhanced physical properties</a:t>
            </a:r>
          </a:p>
          <a:p>
            <a:pPr>
              <a:buFont typeface="Arial" charset="0"/>
              <a:buChar char="•"/>
            </a:pPr>
            <a:r>
              <a:rPr lang="en-US" sz="2200"/>
              <a:t>Extended gel times</a:t>
            </a:r>
          </a:p>
          <a:p>
            <a:pPr>
              <a:buFont typeface="Arial" charset="0"/>
              <a:buChar char="•"/>
            </a:pPr>
            <a:r>
              <a:rPr lang="en-US" sz="2200"/>
              <a:t>Managed exotherm temperatures</a:t>
            </a:r>
          </a:p>
          <a:p>
            <a:pPr>
              <a:buFont typeface="Arial" charset="0"/>
              <a:buChar char="•"/>
            </a:pPr>
            <a:r>
              <a:rPr lang="en-US" sz="2200"/>
              <a:t>Cure-on-demand control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048000" y="1752600"/>
            <a:ext cx="45720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TCM Composites </a:t>
            </a:r>
            <a:r>
              <a:rPr lang="en-US"/>
              <a:t>provides manufacturing process and technology services for companies adopting the latest in Controlled Radical Polymerization (CRP) technologies. </a:t>
            </a:r>
          </a:p>
        </p:txBody>
      </p:sp>
      <p:pic>
        <p:nvPicPr>
          <p:cNvPr id="2458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752600"/>
            <a:ext cx="274161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TextBox 6"/>
          <p:cNvSpPr txBox="1">
            <a:spLocks noChangeArrowheads="1"/>
          </p:cNvSpPr>
          <p:nvPr/>
        </p:nvSpPr>
        <p:spPr bwMode="auto">
          <a:xfrm>
            <a:off x="1752600" y="228600"/>
            <a:ext cx="6324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/>
              <a:t>Getting Larger Robust Structural Components from Composites: </a:t>
            </a:r>
          </a:p>
        </p:txBody>
      </p:sp>
      <p:pic>
        <p:nvPicPr>
          <p:cNvPr id="24583" name="Picture 3"/>
          <p:cNvPicPr>
            <a:picLocks noChangeAspect="1" noChangeArrowheads="1"/>
          </p:cNvPicPr>
          <p:nvPr/>
        </p:nvPicPr>
        <p:blipFill>
          <a:blip r:embed="rId4" cstate="print"/>
          <a:srcRect l="10072" t="7655" r="3596" b="8134"/>
          <a:stretch>
            <a:fillRect/>
          </a:stretch>
        </p:blipFill>
        <p:spPr bwMode="auto">
          <a:xfrm>
            <a:off x="0" y="3429000"/>
            <a:ext cx="467518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7" descr="mca logo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0" y="0"/>
            <a:ext cx="11430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Content Placeholder 4" descr="MWII.2JP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3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3429000" y="1371600"/>
            <a:ext cx="5257800" cy="50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b="1"/>
              <a:t>Compared to TCM</a:t>
            </a:r>
            <a:r>
              <a:rPr lang="en-US"/>
              <a:t>,  steel is 4.3 times heavier, cast iron is 3.8 times heavier (aluminum is 43% heavier and carbon FRP is 22% lighter)</a:t>
            </a:r>
          </a:p>
          <a:p>
            <a:endParaRPr lang="en-US"/>
          </a:p>
          <a:p>
            <a:pPr>
              <a:buFont typeface="Arial" charset="0"/>
              <a:buChar char="•"/>
            </a:pPr>
            <a:r>
              <a:rPr lang="en-US"/>
              <a:t>TCM is about the same price as simply fabricated mild steel per unit volume, </a:t>
            </a:r>
          </a:p>
          <a:p>
            <a:pPr>
              <a:buFont typeface="Arial" charset="0"/>
              <a:buChar char="•"/>
            </a:pPr>
            <a:endParaRPr lang="en-US"/>
          </a:p>
          <a:p>
            <a:pPr>
              <a:buFont typeface="Arial" charset="0"/>
              <a:buChar char="•"/>
            </a:pPr>
            <a:r>
              <a:rPr lang="en-US"/>
              <a:t>TCM is only 1/7 as stiff as steel or cast iron.</a:t>
            </a:r>
          </a:p>
          <a:p>
            <a:r>
              <a:rPr lang="en-US"/>
              <a:t> </a:t>
            </a:r>
          </a:p>
          <a:p>
            <a:pPr>
              <a:buFont typeface="Arial" charset="0"/>
              <a:buChar char="•"/>
            </a:pPr>
            <a:r>
              <a:rPr lang="en-US"/>
              <a:t>TCM has almost twice the tensile strength of mild steel and 2-1/2 times that of cast iron or aluminum (and carbon TCM is twice as strong as glass TCM).</a:t>
            </a:r>
          </a:p>
          <a:p>
            <a:endParaRPr lang="en-US"/>
          </a:p>
          <a:p>
            <a:pPr>
              <a:buFont typeface="Arial" charset="0"/>
              <a:buChar char="•"/>
            </a:pPr>
            <a:r>
              <a:rPr lang="en-US"/>
              <a:t>One of the biggest advantages of TCM over steel is the ability to dramatically improve fatigue resistance - even more so against cast iron and aluminum.</a:t>
            </a:r>
          </a:p>
        </p:txBody>
      </p:sp>
      <p:sp>
        <p:nvSpPr>
          <p:cNvPr id="25604" name="TextBox 6"/>
          <p:cNvSpPr txBox="1">
            <a:spLocks noChangeArrowheads="1"/>
          </p:cNvSpPr>
          <p:nvPr/>
        </p:nvSpPr>
        <p:spPr bwMode="auto">
          <a:xfrm>
            <a:off x="1828800" y="228600"/>
            <a:ext cx="6324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/>
              <a:t>Comparisons to Steel and Iron</a:t>
            </a:r>
          </a:p>
        </p:txBody>
      </p:sp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14600"/>
            <a:ext cx="324326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219200"/>
            <a:ext cx="274161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8" descr="mca logo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0" y="0"/>
            <a:ext cx="11430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Content Placeholder 4" descr="MWII.2JP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3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52400"/>
            <a:ext cx="20574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3733800" y="609600"/>
            <a:ext cx="38862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 b="1"/>
              <a:t>TCM Allows:</a:t>
            </a:r>
          </a:p>
        </p:txBody>
      </p:sp>
      <p:sp>
        <p:nvSpPr>
          <p:cNvPr id="26629" name="TextBox 5"/>
          <p:cNvSpPr txBox="1">
            <a:spLocks noChangeArrowheads="1"/>
          </p:cNvSpPr>
          <p:nvPr/>
        </p:nvSpPr>
        <p:spPr bwMode="auto">
          <a:xfrm>
            <a:off x="2590800" y="1416050"/>
            <a:ext cx="65532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200"/>
              <a:t>Control over producing large or complex 	structures: </a:t>
            </a:r>
          </a:p>
          <a:p>
            <a:pPr>
              <a:buFont typeface="Arial" charset="0"/>
              <a:buChar char="•"/>
            </a:pPr>
            <a:endParaRPr lang="en-US" sz="2200"/>
          </a:p>
          <a:p>
            <a:pPr lvl="1">
              <a:buFont typeface="Arial" charset="0"/>
              <a:buChar char="•"/>
            </a:pPr>
            <a:r>
              <a:rPr lang="en-US" sz="2200" b="1"/>
              <a:t>Blade</a:t>
            </a:r>
          </a:p>
          <a:p>
            <a:pPr lvl="1">
              <a:buFont typeface="Arial" charset="0"/>
              <a:buChar char="•"/>
            </a:pPr>
            <a:r>
              <a:rPr lang="en-US" sz="2200" b="1"/>
              <a:t>Towers</a:t>
            </a:r>
          </a:p>
        </p:txBody>
      </p:sp>
      <p:pic>
        <p:nvPicPr>
          <p:cNvPr id="2663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352800"/>
            <a:ext cx="2133600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502920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1524000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3" name="TextBox 9"/>
          <p:cNvSpPr txBox="1">
            <a:spLocks noChangeArrowheads="1"/>
          </p:cNvSpPr>
          <p:nvPr/>
        </p:nvSpPr>
        <p:spPr bwMode="auto">
          <a:xfrm>
            <a:off x="2590800" y="3429000"/>
            <a:ext cx="62484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Char char="•"/>
            </a:pPr>
            <a:r>
              <a:rPr lang="en-US" sz="2200"/>
              <a:t>Production of thicker accurate laminates for 	precision structural &amp; mechanical application:</a:t>
            </a:r>
          </a:p>
          <a:p>
            <a:pPr lvl="1">
              <a:buFont typeface="Arial" charset="0"/>
              <a:buChar char="•"/>
            </a:pPr>
            <a:r>
              <a:rPr lang="en-US" sz="2200" b="1"/>
              <a:t>Blade Root Sections</a:t>
            </a:r>
          </a:p>
          <a:p>
            <a:pPr lvl="1">
              <a:buFont typeface="Arial" charset="0"/>
              <a:buChar char="•"/>
            </a:pPr>
            <a:r>
              <a:rPr lang="en-US" sz="2200" b="1"/>
              <a:t>Blade Extenders</a:t>
            </a:r>
          </a:p>
          <a:p>
            <a:pPr lvl="1">
              <a:buFont typeface="Arial" charset="0"/>
              <a:buChar char="•"/>
            </a:pPr>
            <a:r>
              <a:rPr lang="en-US" sz="2200" b="1"/>
              <a:t>Hubs</a:t>
            </a:r>
          </a:p>
          <a:p>
            <a:pPr lvl="1">
              <a:buFont typeface="Arial" charset="0"/>
              <a:buChar char="•"/>
            </a:pPr>
            <a:r>
              <a:rPr lang="en-US" sz="2200" b="1"/>
              <a:t>Nacelle Frames</a:t>
            </a:r>
          </a:p>
          <a:p>
            <a:pPr lvl="1">
              <a:buFont typeface="Arial" charset="0"/>
              <a:buChar char="•"/>
            </a:pPr>
            <a:r>
              <a:rPr lang="en-US" sz="2200" b="1"/>
              <a:t>Shafts</a:t>
            </a:r>
          </a:p>
        </p:txBody>
      </p:sp>
      <p:sp>
        <p:nvSpPr>
          <p:cNvPr id="26634" name="TextBox 10"/>
          <p:cNvSpPr txBox="1">
            <a:spLocks noChangeArrowheads="1"/>
          </p:cNvSpPr>
          <p:nvPr/>
        </p:nvSpPr>
        <p:spPr bwMode="auto">
          <a:xfrm>
            <a:off x="2819400" y="6365875"/>
            <a:ext cx="54102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600" b="1">
                <a:solidFill>
                  <a:srgbClr val="FFFF00"/>
                </a:solidFill>
              </a:rPr>
              <a:t>REDUCED WEIGHT!!!</a:t>
            </a:r>
          </a:p>
        </p:txBody>
      </p:sp>
      <p:pic>
        <p:nvPicPr>
          <p:cNvPr id="26635" name="Picture 10" descr="mca logo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01000" y="0"/>
            <a:ext cx="11430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85800" y="7620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41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Maine Partners for</a:t>
            </a:r>
          </a:p>
          <a:p>
            <a:pPr algn="ctr">
              <a:defRPr/>
            </a:pPr>
            <a:r>
              <a:rPr lang="en-US" sz="41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Offshore Energy </a:t>
            </a:r>
            <a:r>
              <a:rPr lang="en-US" sz="41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Opportunities</a:t>
            </a:r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1447800" y="1600200"/>
            <a:ext cx="76962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400" b="1" dirty="0">
                <a:latin typeface="+mn-lt"/>
              </a:rPr>
              <a:t>Companies with expertise in Deep Water Solutions:</a:t>
            </a:r>
          </a:p>
          <a:p>
            <a:pPr lvl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400" dirty="0">
                <a:latin typeface="+mn-lt"/>
              </a:rPr>
              <a:t>Floating Oil Exploration Platforms</a:t>
            </a:r>
          </a:p>
          <a:p>
            <a:pPr lvl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400" dirty="0">
                <a:latin typeface="+mn-lt"/>
              </a:rPr>
              <a:t>Composite Buoy and Float Platforms</a:t>
            </a:r>
          </a:p>
          <a:p>
            <a:pPr lvl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400" dirty="0">
                <a:latin typeface="+mn-lt"/>
              </a:rPr>
              <a:t>Composite Marine Infrastructure</a:t>
            </a:r>
          </a:p>
          <a:p>
            <a:pPr lvl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400" dirty="0">
                <a:latin typeface="+mn-lt"/>
              </a:rPr>
              <a:t>North Atlantic Environment Expertise </a:t>
            </a:r>
          </a:p>
        </p:txBody>
      </p:sp>
      <p:pic>
        <p:nvPicPr>
          <p:cNvPr id="29700" name="Picture 10" descr="oil platform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86200"/>
            <a:ext cx="4718050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8" descr="indust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3886200"/>
            <a:ext cx="3690938" cy="2819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702" name="Content Placeholder 4" descr="MWII.2JPG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63"/>
            <a:ext cx="1143000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6" descr="mca logo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0" y="0"/>
            <a:ext cx="11430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Opportunities in Maine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5029200" cy="28194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400" b="1" dirty="0" smtClean="0"/>
              <a:t>R&amp;D: </a:t>
            </a:r>
          </a:p>
          <a:p>
            <a:pPr eaLnBrk="1" hangingPunct="1"/>
            <a:r>
              <a:rPr lang="en-US" sz="2400" dirty="0" smtClean="0"/>
              <a:t>Composite Material Testing</a:t>
            </a:r>
          </a:p>
          <a:p>
            <a:pPr eaLnBrk="1" hangingPunct="1"/>
            <a:r>
              <a:rPr lang="en-US" sz="2400" dirty="0" smtClean="0"/>
              <a:t>Manufacturing processes</a:t>
            </a:r>
          </a:p>
          <a:p>
            <a:pPr lvl="2" eaLnBrk="1" hangingPunct="1">
              <a:buFont typeface="Arial" charset="0"/>
              <a:buChar char="–"/>
            </a:pPr>
            <a:r>
              <a:rPr lang="en-US" dirty="0" smtClean="0"/>
              <a:t>Automated Construction</a:t>
            </a:r>
          </a:p>
          <a:p>
            <a:pPr eaLnBrk="1" hangingPunct="1"/>
            <a:r>
              <a:rPr lang="en-US" sz="2400" dirty="0" smtClean="0"/>
              <a:t>Blade design and testing</a:t>
            </a:r>
          </a:p>
          <a:p>
            <a:pPr eaLnBrk="1" hangingPunct="1"/>
            <a:r>
              <a:rPr lang="en-US" sz="2400" dirty="0" smtClean="0"/>
              <a:t>Deepwater prototyping</a:t>
            </a:r>
          </a:p>
          <a:p>
            <a:pPr lvl="1" eaLnBrk="1" hangingPunct="1"/>
            <a:endParaRPr lang="en-US" dirty="0" smtClean="0"/>
          </a:p>
          <a:p>
            <a:pPr lvl="1" eaLnBrk="1" hangingPunct="1">
              <a:buFont typeface="Arial" charset="0"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pic>
        <p:nvPicPr>
          <p:cNvPr id="30725" name="Picture 5" descr="windpower_aewc-WEB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106863"/>
            <a:ext cx="7696200" cy="25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Content Placeholder 4" descr="MWII.2JP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43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6" descr="mca log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0"/>
            <a:ext cx="11430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ascc_updated_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10200" y="1905000"/>
            <a:ext cx="3209925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Content Placeholder 4" descr="MWII.2JP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3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mca 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0"/>
            <a:ext cx="11430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04800" y="1305342"/>
            <a:ext cx="807720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Why Use Composites for Marine Energy Systems</a:t>
            </a:r>
            <a:r>
              <a:rPr lang="en-US" sz="2800" b="1" dirty="0" smtClean="0"/>
              <a:t>?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dirty="0"/>
              <a:t>• </a:t>
            </a:r>
            <a:r>
              <a:rPr lang="en-US" sz="2000" dirty="0"/>
              <a:t>Composite materials are not subject to </a:t>
            </a:r>
            <a:r>
              <a:rPr lang="en-US" sz="2000" dirty="0" smtClean="0"/>
              <a:t>corrosion degradation.</a:t>
            </a:r>
            <a:br>
              <a:rPr lang="en-US" sz="2000" dirty="0" smtClean="0"/>
            </a:br>
            <a:endParaRPr lang="en-US" sz="2000" dirty="0"/>
          </a:p>
          <a:p>
            <a:pPr algn="ctr"/>
            <a:r>
              <a:rPr lang="en-US" sz="2000" dirty="0"/>
              <a:t>• Complex shapes are easily formed with composites</a:t>
            </a:r>
            <a:r>
              <a:rPr lang="en-US" sz="2000" dirty="0" smtClean="0"/>
              <a:t>.</a:t>
            </a:r>
            <a:br>
              <a:rPr lang="en-US" sz="2000" dirty="0" smtClean="0"/>
            </a:br>
            <a:endParaRPr lang="en-US" sz="2000" dirty="0"/>
          </a:p>
          <a:p>
            <a:pPr algn="ctr"/>
            <a:r>
              <a:rPr lang="en-US" sz="2000" dirty="0"/>
              <a:t>• Lightweight composite structures are easy to handle</a:t>
            </a:r>
          </a:p>
          <a:p>
            <a:pPr algn="ctr"/>
            <a:r>
              <a:rPr lang="en-US" sz="2000" dirty="0"/>
              <a:t>and require smaller control machinery</a:t>
            </a:r>
            <a:r>
              <a:rPr lang="en-US" sz="2000" dirty="0" smtClean="0"/>
              <a:t>.</a:t>
            </a:r>
            <a:br>
              <a:rPr lang="en-US" sz="2000" dirty="0" smtClean="0"/>
            </a:br>
            <a:endParaRPr lang="en-US" sz="2000" dirty="0"/>
          </a:p>
          <a:p>
            <a:pPr algn="ctr"/>
            <a:r>
              <a:rPr lang="en-US" sz="2000" dirty="0"/>
              <a:t>• Sandwich laminates are ideal for resisting </a:t>
            </a:r>
            <a:r>
              <a:rPr lang="en-US" sz="2000" dirty="0" smtClean="0"/>
              <a:t>hydrostatic  loads.</a:t>
            </a:r>
            <a:br>
              <a:rPr lang="en-US" sz="2000" dirty="0" smtClean="0"/>
            </a:br>
            <a:endParaRPr lang="en-US" sz="2000" dirty="0"/>
          </a:p>
          <a:p>
            <a:pPr algn="ctr"/>
            <a:r>
              <a:rPr lang="en-US" sz="2000" dirty="0"/>
              <a:t>• Composite laminates have excellent </a:t>
            </a:r>
            <a:r>
              <a:rPr lang="en-US" sz="2000" dirty="0" smtClean="0"/>
              <a:t>fatigue characteristics.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Content Placeholder 4" descr="MWII.2JP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3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mca 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0"/>
            <a:ext cx="11430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600200" y="53340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Maine Ocean Energy Supply Chain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2362200" y="1752600"/>
            <a:ext cx="54864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sz="2800" dirty="0" smtClean="0"/>
              <a:t>Construction</a:t>
            </a:r>
            <a:br>
              <a:rPr lang="en-US" sz="2800" dirty="0" smtClean="0"/>
            </a:b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Manufacturing and Fabrication</a:t>
            </a:r>
            <a:br>
              <a:rPr lang="en-US" sz="2800" dirty="0" smtClean="0"/>
            </a:b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Martine Trades</a:t>
            </a:r>
            <a:br>
              <a:rPr lang="en-US" sz="2800" dirty="0" smtClean="0"/>
            </a:b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Composites</a:t>
            </a:r>
            <a:br>
              <a:rPr lang="en-US" sz="2800" dirty="0" smtClean="0"/>
            </a:b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Professional Services</a:t>
            </a:r>
            <a:br>
              <a:rPr lang="en-US" sz="2800" dirty="0" smtClean="0"/>
            </a:br>
            <a:endParaRPr lang="en-US" sz="2800" dirty="0" smtClean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Content Placeholder 4" descr="MWII.2JP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3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mca 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0"/>
            <a:ext cx="11430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00" y="609600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Construction</a:t>
            </a:r>
            <a:endParaRPr lang="en-US" sz="4000" b="1" dirty="0"/>
          </a:p>
        </p:txBody>
      </p:sp>
      <p:pic>
        <p:nvPicPr>
          <p:cNvPr id="1026" name="Picture 2" descr="Cianbro">
            <a:hlinkClick r:id="rId4" tooltip="Cianbro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2438400"/>
            <a:ext cx="3600445" cy="762001"/>
          </a:xfrm>
          <a:prstGeom prst="rect">
            <a:avLst/>
          </a:prstGeom>
          <a:noFill/>
        </p:spPr>
      </p:pic>
      <p:pic>
        <p:nvPicPr>
          <p:cNvPr id="1028" name="Picture 4" descr="Sargent Corporati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16356" y="3962400"/>
            <a:ext cx="2788920" cy="1143000"/>
          </a:xfrm>
          <a:prstGeom prst="rect">
            <a:avLst/>
          </a:prstGeom>
          <a:noFill/>
        </p:spPr>
      </p:pic>
      <p:pic>
        <p:nvPicPr>
          <p:cNvPr id="1030" name="Picture 6" descr="Reed &amp; Reed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8200" y="3276600"/>
            <a:ext cx="3581400" cy="827046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4648200" y="5029200"/>
            <a:ext cx="41087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CPM CONSTRUCTORS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Content Placeholder 4" descr="MWII.2JP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3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mca 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0"/>
            <a:ext cx="11430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00" y="609600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Marine Trades</a:t>
            </a:r>
            <a:endParaRPr lang="en-US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981200" y="1905000"/>
            <a:ext cx="487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Strong Boatbuilding and marine trade industry</a:t>
            </a:r>
            <a:br>
              <a:rPr lang="en-US" dirty="0" smtClean="0"/>
            </a:b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Examples: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58370" name="Picture 2" descr="C:\Users\Stephen Von Vogt\Desktop\MCA\Logo\HYI addres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733800"/>
            <a:ext cx="3200400" cy="914400"/>
          </a:xfrm>
          <a:prstGeom prst="rect">
            <a:avLst/>
          </a:prstGeom>
          <a:noFill/>
        </p:spPr>
      </p:pic>
      <p:pic>
        <p:nvPicPr>
          <p:cNvPr id="58373" name="Picture 5" descr="Lyman Morse Boatbuilding Co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5105400"/>
            <a:ext cx="2505075" cy="1504951"/>
          </a:xfrm>
          <a:prstGeom prst="rect">
            <a:avLst/>
          </a:prstGeom>
          <a:noFill/>
        </p:spPr>
      </p:pic>
      <p:pic>
        <p:nvPicPr>
          <p:cNvPr id="58375" name="Picture 7" descr="http://www.washburndoughty.com/front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3276600"/>
            <a:ext cx="2362200" cy="1863144"/>
          </a:xfrm>
          <a:prstGeom prst="rect">
            <a:avLst/>
          </a:prstGeom>
          <a:noFill/>
        </p:spPr>
      </p:pic>
      <p:pic>
        <p:nvPicPr>
          <p:cNvPr id="58377" name="Picture 9" descr="Sabre 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38800" y="5791200"/>
            <a:ext cx="1314450" cy="5143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6"/>
          <p:cNvSpPr txBox="1">
            <a:spLocks noChangeArrowheads="1"/>
          </p:cNvSpPr>
          <p:nvPr/>
        </p:nvSpPr>
        <p:spPr bwMode="auto">
          <a:xfrm>
            <a:off x="6324600" y="381000"/>
            <a:ext cx="1676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>
                <a:latin typeface="Calibri" pitchFamily="34" charset="0"/>
              </a:rPr>
              <a:t> is...</a:t>
            </a:r>
          </a:p>
        </p:txBody>
      </p:sp>
      <p:graphicFrame>
        <p:nvGraphicFramePr>
          <p:cNvPr id="11" name="Diagram 10"/>
          <p:cNvGraphicFramePr/>
          <p:nvPr/>
        </p:nvGraphicFramePr>
        <p:xfrm>
          <a:off x="2819400" y="2286000"/>
          <a:ext cx="69342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100" name="TextBox 11"/>
          <p:cNvSpPr txBox="1">
            <a:spLocks noChangeArrowheads="1"/>
          </p:cNvSpPr>
          <p:nvPr/>
        </p:nvSpPr>
        <p:spPr bwMode="auto">
          <a:xfrm>
            <a:off x="4114800" y="1249363"/>
            <a:ext cx="52578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latin typeface="Calibri" pitchFamily="34" charset="0"/>
              </a:rPr>
              <a:t>A Composites Industry Development Network</a:t>
            </a:r>
            <a:endParaRPr lang="en-US" sz="3200">
              <a:latin typeface="Calibri" pitchFamily="34" charset="0"/>
            </a:endParaRPr>
          </a:p>
          <a:p>
            <a:endParaRPr lang="en-US" sz="3200">
              <a:latin typeface="Calibri" pitchFamily="34" charset="0"/>
            </a:endParaRPr>
          </a:p>
        </p:txBody>
      </p:sp>
      <p:pic>
        <p:nvPicPr>
          <p:cNvPr id="4101" name="Picture 7" descr="mca_revised_logo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60960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12" descr="stalac1.jpg"/>
          <p:cNvPicPr>
            <a:picLocks noChangeAspect="1"/>
          </p:cNvPicPr>
          <p:nvPr/>
        </p:nvPicPr>
        <p:blipFill>
          <a:blip r:embed="rId8" cstate="print"/>
          <a:srcRect l="26653" t="3571" r="4051" b="11905"/>
          <a:stretch>
            <a:fillRect/>
          </a:stretch>
        </p:blipFill>
        <p:spPr bwMode="auto">
          <a:xfrm>
            <a:off x="152400" y="1371600"/>
            <a:ext cx="2971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Content Placeholder 4" descr="MWII.2JP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3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mca 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0"/>
            <a:ext cx="11430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00" y="609600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Composites</a:t>
            </a:r>
            <a:endParaRPr lang="en-US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981200" y="1905000"/>
            <a:ext cx="487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Strong and diverse composites industry</a:t>
            </a:r>
            <a:br>
              <a:rPr lang="en-US" dirty="0" smtClean="0"/>
            </a:b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Examples: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59394" name="Picture 2" descr="C:\Users\Stephen Von Vogt\Desktop\MCA\Logo\HarborTechnologies_sol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3581400"/>
            <a:ext cx="1093787" cy="1093787"/>
          </a:xfrm>
          <a:prstGeom prst="rect">
            <a:avLst/>
          </a:prstGeom>
          <a:noFill/>
        </p:spPr>
      </p:pic>
      <p:pic>
        <p:nvPicPr>
          <p:cNvPr id="59395" name="Picture 3" descr="C:\Users\Stephen Von Vogt\Desktop\MCA\Logo\Kenwa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3581400"/>
            <a:ext cx="1828800" cy="1117600"/>
          </a:xfrm>
          <a:prstGeom prst="rect">
            <a:avLst/>
          </a:prstGeom>
          <a:noFill/>
        </p:spPr>
      </p:pic>
      <p:pic>
        <p:nvPicPr>
          <p:cNvPr id="59396" name="Picture 4" descr="C:\Users\Stephen Von Vogt\Desktop\MCA\Logo\Textec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3962400"/>
            <a:ext cx="2062163" cy="552450"/>
          </a:xfrm>
          <a:prstGeom prst="rect">
            <a:avLst/>
          </a:prstGeom>
          <a:noFill/>
        </p:spPr>
      </p:pic>
      <p:pic>
        <p:nvPicPr>
          <p:cNvPr id="59397" name="Picture 5" descr="C:\Users\Stephen Von Vogt\Desktop\MCA\Logo\CCTI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5000" y="5486400"/>
            <a:ext cx="2286000" cy="771525"/>
          </a:xfrm>
          <a:prstGeom prst="rect">
            <a:avLst/>
          </a:prstGeom>
          <a:noFill/>
        </p:spPr>
      </p:pic>
      <p:pic>
        <p:nvPicPr>
          <p:cNvPr id="59399" name="Picture 7" descr="Owens Corning® Innovations for Living®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81600" y="5029200"/>
            <a:ext cx="2543175" cy="8096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Content Placeholder 4" descr="MWII.2JP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3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mca 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0"/>
            <a:ext cx="11430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00" y="609600"/>
            <a:ext cx="6477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Manufacturing and Fabrication</a:t>
            </a:r>
            <a:endParaRPr lang="en-US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0" y="2590801"/>
            <a:ext cx="4876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Maine had robust precision manufacturing</a:t>
            </a:r>
            <a:br>
              <a:rPr lang="en-US" dirty="0" smtClean="0"/>
            </a:br>
            <a:r>
              <a:rPr lang="en-US" dirty="0" smtClean="0"/>
              <a:t>  stemming from defense and paper industry</a:t>
            </a:r>
            <a:br>
              <a:rPr lang="en-US" dirty="0" smtClean="0"/>
            </a:b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High quality work force and statewide presence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Examples: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2" name="Picture 2" descr="http://www.arundelmachine.com/images/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953000"/>
            <a:ext cx="2305050" cy="1447801"/>
          </a:xfrm>
          <a:prstGeom prst="rect">
            <a:avLst/>
          </a:prstGeom>
          <a:noFill/>
        </p:spPr>
      </p:pic>
      <p:pic>
        <p:nvPicPr>
          <p:cNvPr id="3" name="Picture 4" descr="titanmachineproductsinc.com">
            <a:hlinkClick r:id="rId5" tooltip="titanmachineproductsinc.com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4953000"/>
            <a:ext cx="1952625" cy="723900"/>
          </a:xfrm>
          <a:prstGeom prst="rect">
            <a:avLst/>
          </a:prstGeom>
          <a:noFill/>
        </p:spPr>
      </p:pic>
      <p:pic>
        <p:nvPicPr>
          <p:cNvPr id="4" name="Picture 6" descr="Kennebec Technologies: Beyond Precision Machinin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38800" y="4724400"/>
            <a:ext cx="2819400" cy="907532"/>
          </a:xfrm>
          <a:prstGeom prst="rect">
            <a:avLst/>
          </a:prstGeom>
          <a:noFill/>
        </p:spPr>
      </p:pic>
      <p:pic>
        <p:nvPicPr>
          <p:cNvPr id="1032" name="Picture 8" descr="Mid-State Machine  is a world class metal component manufacturer.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53000" y="6096000"/>
            <a:ext cx="2971800" cy="5534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Content Placeholder 4" descr="MWII.2JP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3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mca 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0"/>
            <a:ext cx="11430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00" y="609600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Professional Services</a:t>
            </a:r>
            <a:endParaRPr lang="en-US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0" y="1447801"/>
            <a:ext cx="4876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Maine has a significant critical mass of engineering, environment and other professional serves firms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Examples: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60418" name="Picture 2" descr="https://encrypted-tbn0.google.com/images?q=tbn:ANd9GcT9t4MooS6mNZuyB6toXmNZt9Fk_Wf6LoVfD883gTdcFVnxeT8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276600"/>
            <a:ext cx="1155123" cy="1104901"/>
          </a:xfrm>
          <a:prstGeom prst="rect">
            <a:avLst/>
          </a:prstGeom>
          <a:noFill/>
        </p:spPr>
      </p:pic>
      <p:pic>
        <p:nvPicPr>
          <p:cNvPr id="60420" name="Picture 4" descr="https://encrypted-tbn2.google.com/images?q=tbn:ANd9GcQKHuLk6ZW0_SdtqEZPKrVjHl6paSXgWyNFHcYaSsIxwl4aTiEt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4724400"/>
            <a:ext cx="1104900" cy="1028701"/>
          </a:xfrm>
          <a:prstGeom prst="rect">
            <a:avLst/>
          </a:prstGeom>
          <a:noFill/>
        </p:spPr>
      </p:pic>
      <p:pic>
        <p:nvPicPr>
          <p:cNvPr id="60424" name="Picture 8" descr="BERNSTEIN SHUR Counselors at La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3429000"/>
            <a:ext cx="1905000" cy="390526"/>
          </a:xfrm>
          <a:prstGeom prst="rect">
            <a:avLst/>
          </a:prstGeom>
          <a:noFill/>
        </p:spPr>
      </p:pic>
      <p:pic>
        <p:nvPicPr>
          <p:cNvPr id="60426" name="Picture 10" descr="Tetra Tech - Tetra Tech Inc.">
            <a:hlinkClick r:id="rId7" tooltip="Tetra Tech - Tetra Tech Inc.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0800" y="4267200"/>
            <a:ext cx="1714500" cy="495301"/>
          </a:xfrm>
          <a:prstGeom prst="rect">
            <a:avLst/>
          </a:prstGeom>
          <a:noFill/>
        </p:spPr>
      </p:pic>
      <p:pic>
        <p:nvPicPr>
          <p:cNvPr id="60428" name="Picture 12" descr="Sgurr Energy - Sustainable and renewable energy consultants experts in green, wave, tidal, bio, hydroelectric, solar, and hydro energy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43200" y="5029200"/>
            <a:ext cx="1638300" cy="1000125"/>
          </a:xfrm>
          <a:prstGeom prst="rect">
            <a:avLst/>
          </a:prstGeom>
          <a:noFill/>
        </p:spPr>
      </p:pic>
      <p:pic>
        <p:nvPicPr>
          <p:cNvPr id="60430" name="Picture 14" descr="Verrill Dana LLP - Attorneys at Law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321050" y="-2738438"/>
            <a:ext cx="2524125" cy="1066800"/>
          </a:xfrm>
          <a:prstGeom prst="rect">
            <a:avLst/>
          </a:prstGeom>
          <a:noFill/>
        </p:spPr>
      </p:pic>
      <p:pic>
        <p:nvPicPr>
          <p:cNvPr id="60432" name="Picture 16" descr="Verrill Dana LLP - Attorneys at Law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321050" y="-2738438"/>
            <a:ext cx="2524125" cy="1066800"/>
          </a:xfrm>
          <a:prstGeom prst="rect">
            <a:avLst/>
          </a:prstGeom>
          <a:noFill/>
        </p:spPr>
      </p:pic>
      <p:pic>
        <p:nvPicPr>
          <p:cNvPr id="60434" name="Picture 18" descr="Verrill Dana LLP - Attorneys at Law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321050" y="-2738438"/>
            <a:ext cx="2524125" cy="1066800"/>
          </a:xfrm>
          <a:prstGeom prst="rect">
            <a:avLst/>
          </a:prstGeom>
          <a:noFill/>
        </p:spPr>
      </p:pic>
      <p:pic>
        <p:nvPicPr>
          <p:cNvPr id="60436" name="Picture 20" descr="https://encrypted-tbn0.google.com/images?q=tbn:ANd9GcTdDRuG9OWP2GiJiV8JQD_NM5BxOLomLHJp5d6_9eu0WdGg8Hvy9w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58000" y="5501460"/>
            <a:ext cx="1371600" cy="602857"/>
          </a:xfrm>
          <a:prstGeom prst="rect">
            <a:avLst/>
          </a:prstGeom>
          <a:noFill/>
        </p:spPr>
      </p:pic>
      <p:pic>
        <p:nvPicPr>
          <p:cNvPr id="60438" name="Picture 22" descr="https://encrypted-tbn2.google.com/images?q=tbn:ANd9GcTold4wLqXswAzD7hEyDIjfE7SSj3Zr9kl7DXs_rz7EnRNBE6eqc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43800" y="3282792"/>
            <a:ext cx="990600" cy="860584"/>
          </a:xfrm>
          <a:prstGeom prst="rect">
            <a:avLst/>
          </a:prstGeom>
          <a:noFill/>
        </p:spPr>
      </p:pic>
      <p:pic>
        <p:nvPicPr>
          <p:cNvPr id="60440" name="Picture 24" descr="https://encrypted-tbn1.google.com/images?q=tbn:ANd9GcRmvCWJaqyRiwCKQa1Abgyi23gZKIL5MJC8QOzIGM4xGgdqKuI_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105400" y="3276600"/>
            <a:ext cx="1143000" cy="1143001"/>
          </a:xfrm>
          <a:prstGeom prst="rect">
            <a:avLst/>
          </a:prstGeom>
          <a:noFill/>
        </p:spPr>
      </p:pic>
      <p:pic>
        <p:nvPicPr>
          <p:cNvPr id="60442" name="Picture 26" descr="https://encrypted-tbn1.google.com/images?q=tbn:ANd9GcS9JJmaCzeucd-dal1rrFck9X3MTGDCjVLIFcjtcK_C-PtKtm_E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953000" y="4953000"/>
            <a:ext cx="1190625" cy="1076326"/>
          </a:xfrm>
          <a:prstGeom prst="rect">
            <a:avLst/>
          </a:prstGeom>
          <a:noFill/>
        </p:spPr>
      </p:pic>
      <p:pic>
        <p:nvPicPr>
          <p:cNvPr id="60444" name="Picture 28" descr="https://encrypted-tbn0.google.com/images?q=tbn:ANd9GcRjaKlp-ADmmZKKgRhwp1ngrEKXN274GDhm5nuN7-fS7hjk4Zej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162800" y="4495800"/>
            <a:ext cx="1485900" cy="68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09600" y="68580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3200" b="1" dirty="0">
              <a:solidFill>
                <a:schemeClr val="accent5">
                  <a:lumMod val="20000"/>
                  <a:lumOff val="8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1752600" y="914400"/>
            <a:ext cx="6324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 smtClean="0"/>
              <a:t> </a:t>
            </a:r>
            <a:r>
              <a:rPr lang="en-US" sz="4000" b="1" dirty="0"/>
              <a:t>Ocean </a:t>
            </a:r>
            <a:r>
              <a:rPr lang="en-US" sz="3600" b="1" dirty="0"/>
              <a:t>Environment</a:t>
            </a:r>
            <a:r>
              <a:rPr lang="en-US" b="1" dirty="0"/>
              <a:t> 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32772" name="Content Placeholder 4" descr="MWII.2JP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3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4" descr="mca 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0"/>
            <a:ext cx="11430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2590800"/>
            <a:ext cx="308610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2514600"/>
            <a:ext cx="36576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066800" y="1981200"/>
            <a:ext cx="7391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	Corrosion 			Extreme Waves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81000" y="5410200"/>
            <a:ext cx="419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Recent studies estimate the direct cost </a:t>
            </a:r>
            <a:r>
              <a:rPr lang="en-US" dirty="0" smtClean="0"/>
              <a:t>of corrosion </a:t>
            </a:r>
            <a:r>
              <a:rPr lang="en-US" dirty="0"/>
              <a:t>in the United States to be </a:t>
            </a:r>
            <a:r>
              <a:rPr lang="en-US" dirty="0" smtClean="0"/>
              <a:t>nearly$300 </a:t>
            </a:r>
            <a:r>
              <a:rPr lang="en-US" dirty="0"/>
              <a:t>billion dollars per year.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24400" y="5181600"/>
            <a:ext cx="4419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On the open sea, waves can commonly </a:t>
            </a:r>
            <a:r>
              <a:rPr lang="en-US" dirty="0" smtClean="0"/>
              <a:t>reach seven </a:t>
            </a:r>
            <a:r>
              <a:rPr lang="en-US" dirty="0"/>
              <a:t>meters in height or even up to fifteen </a:t>
            </a:r>
            <a:r>
              <a:rPr lang="en-US" dirty="0" smtClean="0"/>
              <a:t>in extreme </a:t>
            </a:r>
            <a:r>
              <a:rPr lang="en-US" dirty="0"/>
              <a:t>weather. In contrast, some reported </a:t>
            </a:r>
            <a:r>
              <a:rPr lang="en-US" dirty="0" smtClean="0"/>
              <a:t>rogue waves </a:t>
            </a:r>
            <a:r>
              <a:rPr lang="en-US" dirty="0"/>
              <a:t>have exceeded thirty meters in height.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Content Placeholder 4" descr="MWII.2JP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3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4" descr="mca 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0"/>
            <a:ext cx="11430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62000" y="1066800"/>
            <a:ext cx="7772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Examples of Large Composite Marine Structures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057400"/>
            <a:ext cx="29146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3124200"/>
            <a:ext cx="28956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1981200"/>
            <a:ext cx="2286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28600" y="5181600"/>
            <a:ext cx="3124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Composite Submarine Bow</a:t>
            </a:r>
          </a:p>
          <a:p>
            <a:r>
              <a:rPr lang="en-US" dirty="0" smtClean="0"/>
              <a:t>Dome Infused with Epoxy</a:t>
            </a:r>
          </a:p>
          <a:p>
            <a:r>
              <a:rPr lang="en-US" dirty="0" smtClean="0"/>
              <a:t>by Goodrich Composites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76600" y="5638800"/>
            <a:ext cx="320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Advanced Composite Sail</a:t>
            </a:r>
          </a:p>
          <a:p>
            <a:r>
              <a:rPr lang="en-US" dirty="0" smtClean="0"/>
              <a:t>Envisioned for Virginia Class</a:t>
            </a:r>
          </a:p>
          <a:p>
            <a:r>
              <a:rPr lang="en-US" dirty="0" smtClean="0"/>
              <a:t>Submarines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400800" y="5334000"/>
            <a:ext cx="259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Composite Drilling</a:t>
            </a:r>
          </a:p>
          <a:p>
            <a:r>
              <a:rPr lang="en-US" dirty="0" smtClean="0"/>
              <a:t>Riser Developed by</a:t>
            </a:r>
          </a:p>
          <a:p>
            <a:r>
              <a:rPr lang="en-US" dirty="0" smtClean="0"/>
              <a:t>Aker Kvaerner Subsea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Content Placeholder 4" descr="MWII.2JP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3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4" descr="mca 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0"/>
            <a:ext cx="11430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encrypted-tbn1.google.com/images?q=tbn:ANd9GcSA6DuBEEVkUX36D3TtDd2KgvE2yEC6mSuspYsMXH1xCdYHURkpq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447800"/>
            <a:ext cx="3370081" cy="2514600"/>
          </a:xfrm>
          <a:prstGeom prst="rect">
            <a:avLst/>
          </a:prstGeom>
          <a:noFill/>
        </p:spPr>
      </p:pic>
      <p:pic>
        <p:nvPicPr>
          <p:cNvPr id="2052" name="Picture 4" descr="http://www.kenway.com/wp-content/themes/kenway/images/gallery/marine/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1" y="3733800"/>
            <a:ext cx="3371136" cy="251460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295400" y="457200"/>
            <a:ext cx="647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Large Naval Composite Marine Structures</a:t>
            </a:r>
            <a:endParaRPr lang="en-US" sz="2400" dirty="0"/>
          </a:p>
        </p:txBody>
      </p:sp>
      <p:pic>
        <p:nvPicPr>
          <p:cNvPr id="2054" name="Picture 6" descr="https://encrypted-tbn1.google.com/images?q=tbn:ANd9GcSCbBhKUvzA4mnq_PPAr2edvX3YU3x2-4TF9ArSez8Y0R79ip5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1295399"/>
            <a:ext cx="3209925" cy="217522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09600" y="44958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Twisted Rudder  for DDX 1000 from Kenway Corp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05600" y="3962400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140 foot Global Response Cutter by Westport Ship Building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Content Placeholder 4" descr="MWII.2JP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3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4" descr="mca 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0"/>
            <a:ext cx="11430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828800" y="685800"/>
            <a:ext cx="5257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Offshore Wind Energy</a:t>
            </a:r>
            <a:endParaRPr lang="en-US" sz="3200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447800"/>
            <a:ext cx="226695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1600200"/>
            <a:ext cx="29337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 descr="http://www.rechargenews.com/multimedia/archive/00042/WF_IMG_4123_42487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3962400"/>
            <a:ext cx="2749112" cy="20574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934200" y="57912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Principal Power Windfloat deployed off Portugal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352800" y="1447800"/>
            <a:ext cx="2209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SWAY technology utilizes a “downstream”</a:t>
            </a:r>
          </a:p>
          <a:p>
            <a:r>
              <a:rPr lang="en-US" dirty="0" smtClean="0"/>
              <a:t>turbine design with aerodynamic turbine housing</a:t>
            </a:r>
          </a:p>
          <a:p>
            <a:r>
              <a:rPr lang="en-US" dirty="0" smtClean="0"/>
              <a:t>and support spar.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29000" y="4419600"/>
            <a:ext cx="1447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Statoil Spar </a:t>
            </a:r>
            <a:r>
              <a:rPr lang="en-US" dirty="0" err="1" smtClean="0"/>
              <a:t>Hywind</a:t>
            </a:r>
            <a:r>
              <a:rPr lang="en-US" dirty="0" smtClean="0"/>
              <a:t> currently exploring the Gulf of Maine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Content Placeholder 4" descr="MWII.2JP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3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4" descr="mca 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0"/>
            <a:ext cx="11430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1" y="3907564"/>
            <a:ext cx="3352800" cy="2569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http://www.cres.gr/megawind/images/MATERIAL_TOWER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2133600"/>
            <a:ext cx="2095500" cy="1362075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52400" y="46482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During the MEGAWIND project, testing of this </a:t>
            </a:r>
            <a:r>
              <a:rPr lang="en-US" dirty="0" err="1" smtClean="0"/>
              <a:t>onethird</a:t>
            </a:r>
            <a:r>
              <a:rPr lang="en-US" dirty="0" smtClean="0"/>
              <a:t>- scale, filament-wound, monolithic-shell tower was conducted at the ELSA laboratory of the JRC,</a:t>
            </a:r>
          </a:p>
          <a:p>
            <a:r>
              <a:rPr lang="en-US" dirty="0" smtClean="0"/>
              <a:t>European Commission, </a:t>
            </a:r>
            <a:r>
              <a:rPr lang="en-US" dirty="0" err="1" smtClean="0"/>
              <a:t>Ispra</a:t>
            </a:r>
            <a:r>
              <a:rPr lang="en-US" dirty="0" smtClean="0"/>
              <a:t>, Italy</a:t>
            </a:r>
            <a:endParaRPr lang="en-US" dirty="0"/>
          </a:p>
        </p:txBody>
      </p:sp>
      <p:pic>
        <p:nvPicPr>
          <p:cNvPr id="3079" name="Picture 7" descr="http://en.86wind.com/wp-content/uploads/2011/09/01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1752600"/>
            <a:ext cx="3734874" cy="2501661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133600" y="381000"/>
            <a:ext cx="49135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Offshore Wind Foundations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4343400" y="2209800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37M Floating Power Plant off Denmark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Content Placeholder 4" descr="MWII.2JP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3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4" descr="mca 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0"/>
            <a:ext cx="11430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676400" y="381000"/>
            <a:ext cx="59833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Ocean Tidal and River Energy</a:t>
            </a:r>
            <a:endParaRPr lang="en-US" sz="3200" dirty="0"/>
          </a:p>
        </p:txBody>
      </p:sp>
      <p:pic>
        <p:nvPicPr>
          <p:cNvPr id="57346" name="Picture 2" descr="https://encrypted-tbn3.google.com/images?q=tbn:ANd9GcTKF7wqTFazMzsJH9L3P8uMRjdu7HVEgrGya1Sn4CJOew1qPpv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905000"/>
            <a:ext cx="2466975" cy="184785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971800" y="1981200"/>
            <a:ext cx="1905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Verdant Power</a:t>
            </a:r>
          </a:p>
          <a:p>
            <a:r>
              <a:rPr lang="en-US" dirty="0" smtClean="0"/>
              <a:t>has tidal turbine</a:t>
            </a:r>
          </a:p>
          <a:p>
            <a:r>
              <a:rPr lang="en-US" dirty="0" smtClean="0"/>
              <a:t>installations in</a:t>
            </a:r>
          </a:p>
          <a:p>
            <a:r>
              <a:rPr lang="en-US" dirty="0" smtClean="0"/>
              <a:t>New York and</a:t>
            </a:r>
          </a:p>
          <a:p>
            <a:r>
              <a:rPr lang="en-US" dirty="0" smtClean="0"/>
              <a:t>Canada.</a:t>
            </a:r>
            <a:endParaRPr lang="en-US" dirty="0"/>
          </a:p>
        </p:txBody>
      </p:sp>
      <p:pic>
        <p:nvPicPr>
          <p:cNvPr id="57348" name="Picture 4" descr="https://encrypted-tbn1.google.com/images?q=tbn:ANd9GcRdq7gKpWtCRr9qnwAN_k6zMf3nQabnISItxcvUKRoIJWAB89AkM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1828800"/>
            <a:ext cx="2514600" cy="181927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315200" y="2133600"/>
            <a:ext cx="1992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Free Flow Power </a:t>
            </a:r>
          </a:p>
          <a:p>
            <a:r>
              <a:rPr lang="en-US" dirty="0" smtClean="0"/>
              <a:t>River Turbine</a:t>
            </a:r>
            <a:endParaRPr lang="en-US" dirty="0"/>
          </a:p>
        </p:txBody>
      </p:sp>
      <p:pic>
        <p:nvPicPr>
          <p:cNvPr id="57350" name="Picture 6" descr="https://encrypted-tbn0.google.com/images?q=tbn:ANd9GcQKVB3ty5EgU10XEOWxG5IVu9k7xXrKHhetRXLZgCT1R5NNuZU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4260550"/>
            <a:ext cx="2743200" cy="183545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019800" y="4572000"/>
            <a:ext cx="2133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ORPC has a long term PPA and is currently deploying off of Eastport Maine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Content Placeholder 4" descr="MWII.2JP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3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4" descr="mca 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0"/>
            <a:ext cx="11430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743200" y="304800"/>
            <a:ext cx="41232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Rotors and Shrouds</a:t>
            </a:r>
            <a:endParaRPr lang="en-US" sz="3200" dirty="0"/>
          </a:p>
        </p:txBody>
      </p:sp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371600"/>
            <a:ext cx="17049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1371600"/>
            <a:ext cx="30670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1447800"/>
            <a:ext cx="25622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33400" y="3505200"/>
            <a:ext cx="1697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Verdant Power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733800" y="365760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ORPC</a:t>
            </a:r>
            <a:endParaRPr lang="en-US" dirty="0"/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4191000"/>
            <a:ext cx="201930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43200" y="4191000"/>
            <a:ext cx="370522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7" descr="https://encrypted-tbn1.google.com/images?q=tbn:ANd9GcQ1T953asyv-vnH8khDO4jOuTxdm8sDKKIApj-5Qefd2PaeyYtU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29400" y="4191000"/>
            <a:ext cx="2286000" cy="1581151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6858000" y="358140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Lunar Energy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85800" y="6324600"/>
            <a:ext cx="1364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OpenHydro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048000" y="6248400"/>
            <a:ext cx="2672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Marine Current Turbines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010400" y="6096000"/>
            <a:ext cx="144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Free Flow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2"/>
          <p:cNvSpPr>
            <a:spLocks noGrp="1"/>
          </p:cNvSpPr>
          <p:nvPr>
            <p:ph idx="1"/>
          </p:nvPr>
        </p:nvSpPr>
        <p:spPr>
          <a:xfrm>
            <a:off x="4800600" y="1905000"/>
            <a:ext cx="4343400" cy="4724400"/>
          </a:xfrm>
        </p:spPr>
        <p:txBody>
          <a:bodyPr/>
          <a:lstStyle/>
          <a:p>
            <a:pPr eaLnBrk="1" hangingPunct="1"/>
            <a:r>
              <a:rPr lang="en-US" sz="2400" smtClean="0"/>
              <a:t>Maine is at the center of a </a:t>
            </a:r>
          </a:p>
          <a:p>
            <a:pPr eaLnBrk="1" hangingPunct="1">
              <a:buFont typeface="Arial" charset="0"/>
              <a:buNone/>
            </a:pPr>
            <a:r>
              <a:rPr lang="en-US" sz="2400" smtClean="0"/>
              <a:t>     major northeast American  population center: ~65 Million </a:t>
            </a:r>
          </a:p>
          <a:p>
            <a:pPr eaLnBrk="1" hangingPunct="1"/>
            <a:r>
              <a:rPr lang="en-US" sz="2400" smtClean="0"/>
              <a:t>Maine provides grid path for the Eastern American/ Canadian Energy Corridor.</a:t>
            </a:r>
          </a:p>
          <a:p>
            <a:pPr eaLnBrk="1" hangingPunct="1"/>
            <a:r>
              <a:rPr lang="en-US" sz="2400" smtClean="0"/>
              <a:t>Major Deepwater ports providing transportation access throughout US and Canada.</a:t>
            </a:r>
          </a:p>
          <a:p>
            <a:pPr eaLnBrk="1" hangingPunct="1"/>
            <a:r>
              <a:rPr lang="en-US" sz="2400" smtClean="0"/>
              <a:t>Major Tidal, Offshore and Onshore Wind resources</a:t>
            </a:r>
          </a:p>
        </p:txBody>
      </p:sp>
      <p:pic>
        <p:nvPicPr>
          <p:cNvPr id="6147" name="Picture 3" descr="Map of N E"/>
          <p:cNvPicPr>
            <a:picLocks noChangeAspect="1" noChangeArrowheads="1"/>
          </p:cNvPicPr>
          <p:nvPr/>
        </p:nvPicPr>
        <p:blipFill>
          <a:blip r:embed="rId2" cstate="print"/>
          <a:srcRect t="5930" r="8475" b="6442"/>
          <a:stretch>
            <a:fillRect/>
          </a:stretch>
        </p:blipFill>
        <p:spPr bwMode="auto">
          <a:xfrm>
            <a:off x="152400" y="2286000"/>
            <a:ext cx="4572000" cy="3048000"/>
          </a:xfrm>
          <a:prstGeom prst="rect">
            <a:avLst/>
          </a:prstGeom>
          <a:noFill/>
          <a:ln w="76200" cmpd="tri" algn="ctr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8197" name="TextBox 7"/>
          <p:cNvSpPr txBox="1">
            <a:spLocks noChangeArrowheads="1"/>
          </p:cNvSpPr>
          <p:nvPr/>
        </p:nvSpPr>
        <p:spPr bwMode="auto">
          <a:xfrm>
            <a:off x="2057400" y="304800"/>
            <a:ext cx="62484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1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Location Advantage</a:t>
            </a:r>
          </a:p>
        </p:txBody>
      </p:sp>
      <p:pic>
        <p:nvPicPr>
          <p:cNvPr id="6149" name="Content Placeholder 4" descr="MWII.2JP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43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5" descr="MCA log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6088" y="0"/>
            <a:ext cx="1077912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Content Placeholder 4" descr="MWII.2JP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3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4" descr="mca 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0"/>
            <a:ext cx="11430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743200" y="457200"/>
            <a:ext cx="3627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Ocean Wave Energy</a:t>
            </a:r>
            <a:endParaRPr lang="en-US" sz="2800" dirty="0"/>
          </a:p>
        </p:txBody>
      </p:sp>
      <p:pic>
        <p:nvPicPr>
          <p:cNvPr id="58370" name="Picture 2" descr="Oyster wave energy converter in operation at Orkney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1523999"/>
            <a:ext cx="2847890" cy="1449149"/>
          </a:xfrm>
          <a:prstGeom prst="rect">
            <a:avLst/>
          </a:prstGeom>
          <a:noFill/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1143000"/>
            <a:ext cx="3267075" cy="233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3886200"/>
            <a:ext cx="4005094" cy="193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057400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Ocean Power Technologies has installed the first </a:t>
            </a:r>
            <a:r>
              <a:rPr lang="en-US" dirty="0" err="1" smtClean="0"/>
              <a:t>PowerBuoy</a:t>
            </a:r>
            <a:r>
              <a:rPr lang="en-US" dirty="0" smtClean="0"/>
              <a:t>® system near Reedsport, Oregon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953000" y="3505200"/>
            <a:ext cx="4038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Wavebob</a:t>
            </a:r>
            <a:r>
              <a:rPr lang="en-US" dirty="0" smtClean="0"/>
              <a:t> deployed west of Ireland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32766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Aquamarine Oyster in Orkney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Content Placeholder 4" descr="MWII.2JP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3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4" descr="mca 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0"/>
            <a:ext cx="11430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295400" y="381000"/>
            <a:ext cx="66830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Wave Energy Moving Parts and Foundations</a:t>
            </a:r>
            <a:endParaRPr lang="en-US" sz="2400" dirty="0"/>
          </a:p>
        </p:txBody>
      </p:sp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1219200"/>
            <a:ext cx="243840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1143000"/>
            <a:ext cx="321945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4114800"/>
            <a:ext cx="13525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4200" y="3810000"/>
            <a:ext cx="2514600" cy="2348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295400" y="3429000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Aquamarine Power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105400" y="3352800"/>
            <a:ext cx="2809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Ocean Power Technology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66800" y="6248400"/>
            <a:ext cx="1150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Wavebob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048000" y="6172200"/>
            <a:ext cx="2368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Pelamis</a:t>
            </a:r>
            <a:r>
              <a:rPr lang="en-US" dirty="0" smtClean="0"/>
              <a:t> Wave Power</a:t>
            </a:r>
            <a:endParaRPr lang="en-US" dirty="0"/>
          </a:p>
        </p:txBody>
      </p:sp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77000" y="3886200"/>
            <a:ext cx="2009775" cy="246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6858000" y="6488668"/>
            <a:ext cx="1150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Wavestar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Content Placeholder 4" descr="MWII.2JP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3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4" descr="mca 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0"/>
            <a:ext cx="11430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362200" y="381000"/>
            <a:ext cx="45977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Hydraulic Piping Systems</a:t>
            </a:r>
            <a:endParaRPr lang="en-US" sz="2800" dirty="0"/>
          </a:p>
        </p:txBody>
      </p:sp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371600"/>
            <a:ext cx="4604955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3733800"/>
            <a:ext cx="3928305" cy="286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096000" y="2209800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Aquamarine Power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90600" y="4648200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JPL/Caltech Hydrokinetic</a:t>
            </a:r>
          </a:p>
          <a:p>
            <a:r>
              <a:rPr lang="en-US" dirty="0" smtClean="0"/>
              <a:t>Energy System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751344"/>
            <a:ext cx="7543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dirty="0" smtClean="0"/>
              <a:t>Questions?</a:t>
            </a:r>
            <a:endParaRPr lang="en-US" sz="9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45720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2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Contact Information: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1371600" y="1828800"/>
            <a:ext cx="63246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dirty="0" smtClean="0">
              <a:latin typeface="Calibri" pitchFamily="34" charset="0"/>
            </a:endParaRPr>
          </a:p>
          <a:p>
            <a:pPr algn="ctr"/>
            <a:endParaRPr lang="en-US" dirty="0">
              <a:latin typeface="Calibri" pitchFamily="34" charset="0"/>
            </a:endParaRPr>
          </a:p>
          <a:p>
            <a:pPr algn="ctr"/>
            <a:r>
              <a:rPr lang="en-US" dirty="0" smtClean="0">
                <a:latin typeface="Calibri" pitchFamily="34" charset="0"/>
              </a:rPr>
              <a:t>Stephen Von Vogt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Maine Composites Alliance</a:t>
            </a:r>
          </a:p>
          <a:p>
            <a:pPr algn="ctr"/>
            <a:endParaRPr lang="en-US" dirty="0">
              <a:latin typeface="Calibri" pitchFamily="34" charset="0"/>
            </a:endParaRPr>
          </a:p>
          <a:p>
            <a:pPr algn="ctr"/>
            <a:r>
              <a:rPr lang="en-US" dirty="0" smtClean="0">
                <a:latin typeface="Calibri" pitchFamily="34" charset="0"/>
              </a:rPr>
              <a:t>511 </a:t>
            </a:r>
            <a:r>
              <a:rPr lang="en-US" dirty="0">
                <a:latin typeface="Calibri" pitchFamily="34" charset="0"/>
              </a:rPr>
              <a:t>Congress Street</a:t>
            </a:r>
          </a:p>
          <a:p>
            <a:pPr algn="ctr"/>
            <a:r>
              <a:rPr lang="en-US" dirty="0">
                <a:latin typeface="Calibri" pitchFamily="34" charset="0"/>
              </a:rPr>
              <a:t>PO Box 129</a:t>
            </a:r>
          </a:p>
          <a:p>
            <a:pPr algn="ctr"/>
            <a:r>
              <a:rPr lang="en-US" dirty="0">
                <a:latin typeface="Calibri" pitchFamily="34" charset="0"/>
              </a:rPr>
              <a:t>Portland Maine, 04112</a:t>
            </a:r>
          </a:p>
          <a:p>
            <a:pPr algn="ctr"/>
            <a:r>
              <a:rPr lang="en-US" dirty="0">
                <a:latin typeface="Calibri" pitchFamily="34" charset="0"/>
              </a:rPr>
              <a:t>Phone +1 207-242-3521</a:t>
            </a:r>
          </a:p>
          <a:p>
            <a:pPr algn="ctr"/>
            <a:r>
              <a:rPr lang="en-US" dirty="0">
                <a:latin typeface="Calibri" pitchFamily="34" charset="0"/>
              </a:rPr>
              <a:t>Email pw@mainewindindustry.com</a:t>
            </a:r>
          </a:p>
          <a:p>
            <a:pPr algn="ctr"/>
            <a:endParaRPr lang="en-US" dirty="0">
              <a:latin typeface="Calibri" pitchFamily="34" charset="0"/>
            </a:endParaRPr>
          </a:p>
          <a:p>
            <a:pPr algn="ctr"/>
            <a:r>
              <a:rPr lang="en-US" b="1" dirty="0" smtClean="0">
                <a:latin typeface="Calibri" pitchFamily="34" charset="0"/>
                <a:hlinkClick r:id="rId2"/>
              </a:rPr>
              <a:t>www.mainecompositesalliance.org</a:t>
            </a:r>
            <a:endParaRPr lang="en-US" b="1" dirty="0">
              <a:latin typeface="Calibri" pitchFamily="34" charset="0"/>
            </a:endParaRPr>
          </a:p>
          <a:p>
            <a:pPr algn="ctr"/>
            <a:endParaRPr lang="en-US" b="1" dirty="0">
              <a:latin typeface="Calibri" pitchFamily="34" charset="0"/>
            </a:endParaRPr>
          </a:p>
        </p:txBody>
      </p:sp>
      <p:pic>
        <p:nvPicPr>
          <p:cNvPr id="33796" name="Content Placeholder 4" descr="MWII.2JP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43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4" descr="mca log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0"/>
            <a:ext cx="11430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Maine’s current Energy Situation</a:t>
            </a:r>
          </a:p>
        </p:txBody>
      </p:sp>
      <p:pic>
        <p:nvPicPr>
          <p:cNvPr id="8195" name="Picture 5" descr="Maine Energy Ma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57325"/>
            <a:ext cx="363855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Box 7"/>
          <p:cNvSpPr txBox="1">
            <a:spLocks noChangeArrowheads="1"/>
          </p:cNvSpPr>
          <p:nvPr/>
        </p:nvSpPr>
        <p:spPr bwMode="auto">
          <a:xfrm>
            <a:off x="3886200" y="1371600"/>
            <a:ext cx="5029200" cy="53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latin typeface="Calibri" pitchFamily="34" charset="0"/>
              </a:rPr>
              <a:t>Key Facts: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 The Port of Portland receives crude</a:t>
            </a:r>
          </a:p>
          <a:p>
            <a:r>
              <a:rPr lang="en-US" sz="2400">
                <a:latin typeface="Calibri" pitchFamily="34" charset="0"/>
              </a:rPr>
              <a:t>  oil shipments, which it then sends via</a:t>
            </a:r>
          </a:p>
          <a:p>
            <a:r>
              <a:rPr lang="en-US" sz="2400">
                <a:latin typeface="Calibri" pitchFamily="34" charset="0"/>
              </a:rPr>
              <a:t>  pipeline to refineries in Canada.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 Four-fifths of Maine’s households –</a:t>
            </a:r>
          </a:p>
          <a:p>
            <a:r>
              <a:rPr lang="en-US" sz="2400">
                <a:latin typeface="Calibri" pitchFamily="34" charset="0"/>
              </a:rPr>
              <a:t>  the highest share in the Nation – use</a:t>
            </a:r>
          </a:p>
          <a:p>
            <a:r>
              <a:rPr lang="en-US" sz="2400">
                <a:latin typeface="Calibri" pitchFamily="34" charset="0"/>
              </a:rPr>
              <a:t>  fuel oil for heating. 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 Maine is the only New England State</a:t>
            </a:r>
          </a:p>
          <a:p>
            <a:r>
              <a:rPr lang="en-US" sz="2400">
                <a:latin typeface="Calibri" pitchFamily="34" charset="0"/>
              </a:rPr>
              <a:t>  in which industry is the leading</a:t>
            </a:r>
          </a:p>
          <a:p>
            <a:r>
              <a:rPr lang="en-US" sz="2400">
                <a:latin typeface="Calibri" pitchFamily="34" charset="0"/>
              </a:rPr>
              <a:t>  energy-consuming sector. 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 Maine generates a larger share of its</a:t>
            </a:r>
          </a:p>
          <a:p>
            <a:r>
              <a:rPr lang="en-US" sz="2400">
                <a:latin typeface="Calibri" pitchFamily="34" charset="0"/>
              </a:rPr>
              <a:t>  electricity from non-hydroelectric </a:t>
            </a:r>
          </a:p>
          <a:p>
            <a:r>
              <a:rPr lang="en-US" sz="2400">
                <a:latin typeface="Calibri" pitchFamily="34" charset="0"/>
              </a:rPr>
              <a:t>  renewable resources than any other </a:t>
            </a:r>
          </a:p>
          <a:p>
            <a:r>
              <a:rPr lang="en-US" sz="2400">
                <a:latin typeface="Calibri" pitchFamily="34" charset="0"/>
              </a:rPr>
              <a:t>  State (Biomass). </a:t>
            </a:r>
          </a:p>
        </p:txBody>
      </p:sp>
      <p:pic>
        <p:nvPicPr>
          <p:cNvPr id="8197" name="Content Placeholder 4" descr="MWII.2JP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43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5" descr="MCA log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6088" y="0"/>
            <a:ext cx="1077912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Content Placeholder 4" descr="MWII.2JP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3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6"/>
          <p:cNvSpPr>
            <a:spLocks noChangeArrowheads="1"/>
          </p:cNvSpPr>
          <p:nvPr/>
        </p:nvSpPr>
        <p:spPr bwMode="auto">
          <a:xfrm>
            <a:off x="3048000" y="1033463"/>
            <a:ext cx="5867400" cy="498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 b="1"/>
              <a:t>Maine Wind Resources:</a:t>
            </a:r>
          </a:p>
          <a:p>
            <a:r>
              <a:rPr lang="en-US" sz="2200" b="1"/>
              <a:t>Onshore Wind: </a:t>
            </a:r>
          </a:p>
          <a:p>
            <a:r>
              <a:rPr lang="en-US"/>
              <a:t>375 MW Currently Installed</a:t>
            </a:r>
          </a:p>
          <a:p>
            <a:r>
              <a:rPr lang="en-US"/>
              <a:t>Maine Wind Potential= 6390 MW.</a:t>
            </a:r>
          </a:p>
          <a:p>
            <a:endParaRPr lang="en-US"/>
          </a:p>
          <a:p>
            <a:r>
              <a:rPr lang="en-US" sz="2200" b="1"/>
              <a:t>Offshore Wind Potential: </a:t>
            </a:r>
            <a:r>
              <a:rPr lang="en-US"/>
              <a:t>149 GW resource, (no exclusions, 0-50 nm, assuming class 5 Winds)*</a:t>
            </a:r>
          </a:p>
          <a:p>
            <a:endParaRPr lang="en-US"/>
          </a:p>
          <a:p>
            <a:r>
              <a:rPr lang="en-US" sz="3200"/>
              <a:t>Official State Goals:</a:t>
            </a:r>
          </a:p>
          <a:p>
            <a:r>
              <a:rPr lang="en-US" b="1"/>
              <a:t>2015: 2000 MW</a:t>
            </a:r>
          </a:p>
          <a:p>
            <a:r>
              <a:rPr lang="en-US" b="1"/>
              <a:t>2020: 2700 MW onshore, 300 Offshore</a:t>
            </a:r>
          </a:p>
          <a:p>
            <a:r>
              <a:rPr lang="en-US" b="1"/>
              <a:t>2030: 5000 MW offshore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*</a:t>
            </a:r>
            <a:r>
              <a:rPr lang="en-US" i="1"/>
              <a:t> </a:t>
            </a:r>
            <a:r>
              <a:rPr lang="en-US" sz="1400" i="1"/>
              <a:t>Walter Musial (NREL), Presentation, Power of the Gulf Conference, Maine, June 12, 08</a:t>
            </a:r>
            <a:endParaRPr lang="en-US" sz="1400"/>
          </a:p>
        </p:txBody>
      </p:sp>
      <p:pic>
        <p:nvPicPr>
          <p:cNvPr id="9220" name="Picture 5" descr="Onshore-Wind-in-ME-Ma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30099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Content Placeholder 4" descr="MWII.2JP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3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1219200" y="228600"/>
            <a:ext cx="70104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/>
              <a:t>Composite Material:</a:t>
            </a:r>
          </a:p>
          <a:p>
            <a:r>
              <a:rPr lang="en-US" sz="3000"/>
              <a:t>Definition:</a:t>
            </a:r>
          </a:p>
          <a:p>
            <a:r>
              <a:rPr lang="en-US" sz="2000"/>
              <a:t>A combination of two or more materials (reinforcing elements, fillers, and composite matrix binder), differing in form or composition on a macroscale.</a:t>
            </a:r>
          </a:p>
          <a:p>
            <a:endParaRPr lang="en-US" sz="2000"/>
          </a:p>
          <a:p>
            <a:r>
              <a:rPr lang="en-US" sz="2000"/>
              <a:t>FRP= Fiber reinforced Plastics</a:t>
            </a:r>
          </a:p>
        </p:txBody>
      </p:sp>
      <p:pic>
        <p:nvPicPr>
          <p:cNvPr id="10244" name="Picture 3" descr="misc_carbonfibe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971800"/>
            <a:ext cx="7332663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4" descr="mca log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0"/>
            <a:ext cx="11430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Content Placeholder 4" descr="MWII.2JP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3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1"/>
          <p:cNvSpPr txBox="1">
            <a:spLocks noChangeArrowheads="1"/>
          </p:cNvSpPr>
          <p:nvPr/>
        </p:nvSpPr>
        <p:spPr>
          <a:xfrm>
            <a:off x="533400" y="228600"/>
            <a:ext cx="7696200" cy="12192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Composites vs. Traditional Materials</a:t>
            </a:r>
          </a:p>
        </p:txBody>
      </p:sp>
      <p:sp>
        <p:nvSpPr>
          <p:cNvPr id="5" name="Rectangle 12"/>
          <p:cNvSpPr txBox="1">
            <a:spLocks noChangeArrowheads="1"/>
          </p:cNvSpPr>
          <p:nvPr/>
        </p:nvSpPr>
        <p:spPr>
          <a:xfrm>
            <a:off x="685800" y="1828800"/>
            <a:ext cx="7620000" cy="4495800"/>
          </a:xfrm>
          <a:prstGeom prst="rect">
            <a:avLst/>
          </a:prstGeom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cs typeface="+mn-cs"/>
              </a:rPr>
              <a:t>For the same strength, lighter than steel by 80% and aluminum by 60%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cs typeface="+mn-cs"/>
              </a:rPr>
              <a:t>Superior stiffness-to-weight ratios </a:t>
            </a:r>
          </a:p>
        </p:txBody>
      </p:sp>
      <p:sp>
        <p:nvSpPr>
          <p:cNvPr id="11269" name="Text Box 7"/>
          <p:cNvSpPr txBox="1">
            <a:spLocks noChangeArrowheads="1"/>
          </p:cNvSpPr>
          <p:nvPr/>
        </p:nvSpPr>
        <p:spPr bwMode="auto">
          <a:xfrm>
            <a:off x="0" y="1676400"/>
            <a:ext cx="8991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3200" b="1" i="1" u="sng">
                <a:latin typeface="Garamond" pitchFamily="18" charset="0"/>
                <a:ea typeface="ＭＳ Ｐゴシック" pitchFamily="34" charset="-128"/>
              </a:rPr>
              <a:t>Stronger and stiffer than metals on a density basis</a:t>
            </a:r>
            <a:endParaRPr lang="en-US" sz="3200" b="1" i="1">
              <a:latin typeface="Garamond" pitchFamily="18" charset="0"/>
              <a:ea typeface="ＭＳ Ｐゴシック" pitchFamily="34" charset="-128"/>
            </a:endParaRPr>
          </a:p>
        </p:txBody>
      </p:sp>
      <p:pic>
        <p:nvPicPr>
          <p:cNvPr id="11270" name="Picture 10" descr="Picture16"/>
          <p:cNvPicPr>
            <a:picLocks noChangeAspect="1" noChangeArrowheads="1"/>
          </p:cNvPicPr>
          <p:nvPr/>
        </p:nvPicPr>
        <p:blipFill>
          <a:blip r:embed="rId3" cstate="print"/>
          <a:srcRect t="9688" b="15237"/>
          <a:stretch>
            <a:fillRect/>
          </a:stretch>
        </p:blipFill>
        <p:spPr bwMode="auto">
          <a:xfrm>
            <a:off x="2057400" y="3733800"/>
            <a:ext cx="5029200" cy="294163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271" name="Picture 6" descr="mca log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0"/>
            <a:ext cx="11430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Content Placeholder 4" descr="MWII.2JP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3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9"/>
          <p:cNvSpPr txBox="1">
            <a:spLocks noChangeArrowheads="1"/>
          </p:cNvSpPr>
          <p:nvPr/>
        </p:nvSpPr>
        <p:spPr>
          <a:xfrm>
            <a:off x="685800" y="457200"/>
            <a:ext cx="7696200" cy="12192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Benefits of Composites</a:t>
            </a:r>
          </a:p>
        </p:txBody>
      </p:sp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1295400" y="1981200"/>
            <a:ext cx="3733800" cy="4495800"/>
          </a:xfrm>
          <a:prstGeom prst="rect">
            <a:avLst/>
          </a:prstGeom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500" dirty="0">
                <a:latin typeface="+mn-lt"/>
                <a:cs typeface="+mn-cs"/>
              </a:rPr>
              <a:t>High impact strength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500" dirty="0">
                <a:latin typeface="+mn-lt"/>
                <a:cs typeface="+mn-cs"/>
              </a:rPr>
              <a:t>Low maintenance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500" dirty="0">
                <a:latin typeface="+mn-lt"/>
                <a:cs typeface="+mn-cs"/>
              </a:rPr>
              <a:t>Long term durability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500" dirty="0">
                <a:latin typeface="+mn-lt"/>
                <a:cs typeface="+mn-cs"/>
              </a:rPr>
              <a:t>Part consolidation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500" dirty="0">
                <a:latin typeface="+mn-lt"/>
                <a:cs typeface="+mn-cs"/>
              </a:rPr>
              <a:t>Small to large part geometry possible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500" dirty="0">
                <a:latin typeface="+mn-lt"/>
                <a:cs typeface="+mn-cs"/>
              </a:rPr>
              <a:t>Tailored surface finish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500" dirty="0">
                <a:latin typeface="+mn-lt"/>
                <a:cs typeface="+mn-cs"/>
              </a:rPr>
              <a:t>Non-magnetic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500" dirty="0">
                <a:latin typeface="+mn-lt"/>
                <a:cs typeface="+mn-cs"/>
              </a:rPr>
              <a:t>Imbedded sensor technology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500" dirty="0">
              <a:latin typeface="+mn-lt"/>
              <a:cs typeface="+mn-cs"/>
            </a:endParaRPr>
          </a:p>
        </p:txBody>
      </p:sp>
      <p:sp>
        <p:nvSpPr>
          <p:cNvPr id="6" name="Rectangle 11"/>
          <p:cNvSpPr txBox="1">
            <a:spLocks noChangeArrowheads="1"/>
          </p:cNvSpPr>
          <p:nvPr/>
        </p:nvSpPr>
        <p:spPr>
          <a:xfrm>
            <a:off x="5181600" y="1981200"/>
            <a:ext cx="3733800" cy="4495800"/>
          </a:xfrm>
          <a:prstGeom prst="rect">
            <a:avLst/>
          </a:prstGeom>
        </p:spPr>
        <p:txBody>
          <a:bodyPr/>
          <a:lstStyle/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500">
                <a:latin typeface="+mn-lt"/>
                <a:cs typeface="+mn-cs"/>
              </a:rPr>
              <a:t>Light weight </a:t>
            </a: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500">
                <a:latin typeface="+mn-lt"/>
                <a:cs typeface="+mn-cs"/>
              </a:rPr>
              <a:t>High strength-to-weight ratio </a:t>
            </a: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500">
                <a:latin typeface="+mn-lt"/>
                <a:cs typeface="+mn-cs"/>
              </a:rPr>
              <a:t>Directional strength </a:t>
            </a: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500">
                <a:latin typeface="+mn-lt"/>
                <a:cs typeface="+mn-cs"/>
              </a:rPr>
              <a:t>Corrosion &amp; weather resistance </a:t>
            </a: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500">
                <a:latin typeface="+mn-lt"/>
                <a:cs typeface="+mn-cs"/>
              </a:rPr>
              <a:t>Dimensional stability </a:t>
            </a: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500">
                <a:latin typeface="+mn-lt"/>
                <a:cs typeface="+mn-cs"/>
              </a:rPr>
              <a:t>Low thermal conductivity </a:t>
            </a: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500">
                <a:latin typeface="+mn-lt"/>
                <a:cs typeface="+mn-cs"/>
              </a:rPr>
              <a:t>Low coefficient of thermal expansion</a:t>
            </a:r>
            <a:endParaRPr lang="en-US" sz="2500" dirty="0">
              <a:latin typeface="+mn-lt"/>
              <a:cs typeface="+mn-cs"/>
            </a:endParaRPr>
          </a:p>
        </p:txBody>
      </p:sp>
      <p:pic>
        <p:nvPicPr>
          <p:cNvPr id="12294" name="Picture 6" descr="mca 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0"/>
            <a:ext cx="11430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2787</TotalTime>
  <Words>1239</Words>
  <Application>Microsoft Office PowerPoint</Application>
  <PresentationFormat>On-screen Show (4:3)</PresentationFormat>
  <Paragraphs>314</Paragraphs>
  <Slides>44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Maine’s current Energy Situation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Opportunities in Maine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Paul</dc:creator>
  <cp:lastModifiedBy>Tech Bench ID</cp:lastModifiedBy>
  <cp:revision>327</cp:revision>
  <dcterms:created xsi:type="dcterms:W3CDTF">2009-08-25T14:10:11Z</dcterms:created>
  <dcterms:modified xsi:type="dcterms:W3CDTF">2012-06-21T07:38:23Z</dcterms:modified>
</cp:coreProperties>
</file>