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7" r:id="rId2"/>
    <p:sldId id="266" r:id="rId3"/>
    <p:sldId id="262" r:id="rId4"/>
    <p:sldId id="287" r:id="rId5"/>
    <p:sldId id="279" r:id="rId6"/>
    <p:sldId id="283" r:id="rId7"/>
    <p:sldId id="282" r:id="rId8"/>
    <p:sldId id="290" r:id="rId9"/>
    <p:sldId id="291" r:id="rId10"/>
    <p:sldId id="292" r:id="rId11"/>
    <p:sldId id="293" r:id="rId12"/>
    <p:sldId id="286" r:id="rId13"/>
    <p:sldId id="280" r:id="rId14"/>
    <p:sldId id="281" r:id="rId15"/>
    <p:sldId id="267" r:id="rId16"/>
    <p:sldId id="259" r:id="rId17"/>
    <p:sldId id="284" r:id="rId18"/>
    <p:sldId id="285" r:id="rId19"/>
    <p:sldId id="288" r:id="rId20"/>
    <p:sldId id="289" r:id="rId21"/>
    <p:sldId id="269"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indy Talbot" initials="CJT" lastIdx="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E59D"/>
    <a:srgbClr val="9CCB3B"/>
    <a:srgbClr val="006838"/>
    <a:srgbClr val="009444"/>
    <a:srgbClr val="EFF3EA"/>
    <a:srgbClr val="33A2D5"/>
    <a:srgbClr val="163F0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94465" autoAdjust="0"/>
  </p:normalViewPr>
  <p:slideViewPr>
    <p:cSldViewPr snapToGrid="0" snapToObjects="1">
      <p:cViewPr>
        <p:scale>
          <a:sx n="60" d="100"/>
          <a:sy n="60" d="100"/>
        </p:scale>
        <p:origin x="-2496" y="-6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printerSettings" Target="printerSettings/printerSettings1.bin"/><Relationship Id="rId25" Type="http://schemas.openxmlformats.org/officeDocument/2006/relationships/commentAuthors" Target="commentAuthors.xml"/><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928262E-DB6B-4DA1-A3BD-D70CA31FDAAE}" type="datetimeFigureOut">
              <a:rPr lang="en-US" smtClean="0"/>
              <a:t>11/12/15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0CE0B9-3466-4328-B01C-D10EB2D6D7C7}" type="slidenum">
              <a:rPr lang="en-US" smtClean="0"/>
              <a:t>‹#›</a:t>
            </a:fld>
            <a:endParaRPr lang="en-US" dirty="0"/>
          </a:p>
        </p:txBody>
      </p:sp>
    </p:spTree>
    <p:extLst>
      <p:ext uri="{BB962C8B-B14F-4D97-AF65-F5344CB8AC3E}">
        <p14:creationId xmlns:p14="http://schemas.microsoft.com/office/powerpoint/2010/main" val="22540818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550CE0B9-3466-4328-B01C-D10EB2D6D7C7}" type="slidenum">
              <a:rPr lang="en-US" smtClean="0"/>
              <a:t>1</a:t>
            </a:fld>
            <a:endParaRPr lang="en-US" dirty="0"/>
          </a:p>
        </p:txBody>
      </p:sp>
    </p:spTree>
    <p:extLst>
      <p:ext uri="{BB962C8B-B14F-4D97-AF65-F5344CB8AC3E}">
        <p14:creationId xmlns:p14="http://schemas.microsoft.com/office/powerpoint/2010/main" val="903985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550CE0B9-3466-4328-B01C-D10EB2D6D7C7}" type="slidenum">
              <a:rPr lang="en-US" smtClean="0"/>
              <a:t>12</a:t>
            </a:fld>
            <a:endParaRPr lang="en-US" dirty="0"/>
          </a:p>
        </p:txBody>
      </p:sp>
    </p:spTree>
    <p:extLst>
      <p:ext uri="{BB962C8B-B14F-4D97-AF65-F5344CB8AC3E}">
        <p14:creationId xmlns:p14="http://schemas.microsoft.com/office/powerpoint/2010/main" val="268795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550CE0B9-3466-4328-B01C-D10EB2D6D7C7}" type="slidenum">
              <a:rPr lang="en-US" smtClean="0"/>
              <a:t>14</a:t>
            </a:fld>
            <a:endParaRPr lang="en-US" dirty="0"/>
          </a:p>
        </p:txBody>
      </p:sp>
    </p:spTree>
    <p:extLst>
      <p:ext uri="{BB962C8B-B14F-4D97-AF65-F5344CB8AC3E}">
        <p14:creationId xmlns:p14="http://schemas.microsoft.com/office/powerpoint/2010/main" val="6189026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dirty="0"/>
          </a:p>
        </p:txBody>
      </p:sp>
      <p:sp>
        <p:nvSpPr>
          <p:cNvPr id="78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800" b="1">
                <a:solidFill>
                  <a:schemeClr val="tx1"/>
                </a:solidFill>
                <a:latin typeface="Arial" charset="0"/>
                <a:ea typeface="ＭＳ Ｐゴシック" charset="0"/>
              </a:defRPr>
            </a:lvl1pPr>
            <a:lvl2pPr marL="742950" indent="-285750" defTabSz="966788" eaLnBrk="0" hangingPunct="0">
              <a:defRPr sz="2800" b="1">
                <a:solidFill>
                  <a:schemeClr val="tx1"/>
                </a:solidFill>
                <a:latin typeface="Arial" charset="0"/>
                <a:ea typeface="ＭＳ Ｐゴシック" charset="0"/>
              </a:defRPr>
            </a:lvl2pPr>
            <a:lvl3pPr marL="1143000" indent="-228600" defTabSz="966788" eaLnBrk="0" hangingPunct="0">
              <a:defRPr sz="2800" b="1">
                <a:solidFill>
                  <a:schemeClr val="tx1"/>
                </a:solidFill>
                <a:latin typeface="Arial" charset="0"/>
                <a:ea typeface="ＭＳ Ｐゴシック" charset="0"/>
              </a:defRPr>
            </a:lvl3pPr>
            <a:lvl4pPr marL="1600200" indent="-228600" defTabSz="966788" eaLnBrk="0" hangingPunct="0">
              <a:defRPr sz="2800" b="1">
                <a:solidFill>
                  <a:schemeClr val="tx1"/>
                </a:solidFill>
                <a:latin typeface="Arial" charset="0"/>
                <a:ea typeface="ＭＳ Ｐゴシック" charset="0"/>
              </a:defRPr>
            </a:lvl4pPr>
            <a:lvl5pPr marL="2057400" indent="-228600" defTabSz="966788" eaLnBrk="0" hangingPunct="0">
              <a:defRPr sz="2800" b="1">
                <a:solidFill>
                  <a:schemeClr val="tx1"/>
                </a:solidFill>
                <a:latin typeface="Arial" charset="0"/>
                <a:ea typeface="ＭＳ Ｐゴシック" charset="0"/>
              </a:defRPr>
            </a:lvl5pPr>
            <a:lvl6pPr marL="2514600" indent="-228600" defTabSz="966788" eaLnBrk="0" fontAlgn="base" hangingPunct="0">
              <a:lnSpc>
                <a:spcPct val="80000"/>
              </a:lnSpc>
              <a:spcBef>
                <a:spcPct val="20000"/>
              </a:spcBef>
              <a:spcAft>
                <a:spcPct val="0"/>
              </a:spcAft>
              <a:buClr>
                <a:schemeClr val="hlink"/>
              </a:buClr>
              <a:buSzPct val="90000"/>
              <a:buFont typeface="Wingdings" charset="0"/>
              <a:buChar char="l"/>
              <a:defRPr sz="2800" b="1">
                <a:solidFill>
                  <a:schemeClr val="tx1"/>
                </a:solidFill>
                <a:latin typeface="Arial" charset="0"/>
                <a:ea typeface="ＭＳ Ｐゴシック" charset="0"/>
              </a:defRPr>
            </a:lvl6pPr>
            <a:lvl7pPr marL="2971800" indent="-228600" defTabSz="966788" eaLnBrk="0" fontAlgn="base" hangingPunct="0">
              <a:lnSpc>
                <a:spcPct val="80000"/>
              </a:lnSpc>
              <a:spcBef>
                <a:spcPct val="20000"/>
              </a:spcBef>
              <a:spcAft>
                <a:spcPct val="0"/>
              </a:spcAft>
              <a:buClr>
                <a:schemeClr val="hlink"/>
              </a:buClr>
              <a:buSzPct val="90000"/>
              <a:buFont typeface="Wingdings" charset="0"/>
              <a:buChar char="l"/>
              <a:defRPr sz="2800" b="1">
                <a:solidFill>
                  <a:schemeClr val="tx1"/>
                </a:solidFill>
                <a:latin typeface="Arial" charset="0"/>
                <a:ea typeface="ＭＳ Ｐゴシック" charset="0"/>
              </a:defRPr>
            </a:lvl7pPr>
            <a:lvl8pPr marL="3429000" indent="-228600" defTabSz="966788" eaLnBrk="0" fontAlgn="base" hangingPunct="0">
              <a:lnSpc>
                <a:spcPct val="80000"/>
              </a:lnSpc>
              <a:spcBef>
                <a:spcPct val="20000"/>
              </a:spcBef>
              <a:spcAft>
                <a:spcPct val="0"/>
              </a:spcAft>
              <a:buClr>
                <a:schemeClr val="hlink"/>
              </a:buClr>
              <a:buSzPct val="90000"/>
              <a:buFont typeface="Wingdings" charset="0"/>
              <a:buChar char="l"/>
              <a:defRPr sz="2800" b="1">
                <a:solidFill>
                  <a:schemeClr val="tx1"/>
                </a:solidFill>
                <a:latin typeface="Arial" charset="0"/>
                <a:ea typeface="ＭＳ Ｐゴシック" charset="0"/>
              </a:defRPr>
            </a:lvl8pPr>
            <a:lvl9pPr marL="3886200" indent="-228600" defTabSz="966788" eaLnBrk="0" fontAlgn="base" hangingPunct="0">
              <a:lnSpc>
                <a:spcPct val="80000"/>
              </a:lnSpc>
              <a:spcBef>
                <a:spcPct val="20000"/>
              </a:spcBef>
              <a:spcAft>
                <a:spcPct val="0"/>
              </a:spcAft>
              <a:buClr>
                <a:schemeClr val="hlink"/>
              </a:buClr>
              <a:buSzPct val="90000"/>
              <a:buFont typeface="Wingdings" charset="0"/>
              <a:buChar char="l"/>
              <a:defRPr sz="2800" b="1">
                <a:solidFill>
                  <a:schemeClr val="tx1"/>
                </a:solidFill>
                <a:latin typeface="Arial" charset="0"/>
                <a:ea typeface="ＭＳ Ｐゴシック" charset="0"/>
              </a:defRPr>
            </a:lvl9pPr>
          </a:lstStyle>
          <a:p>
            <a:pPr eaLnBrk="1" hangingPunct="1"/>
            <a:fld id="{8FE40109-14B4-C34D-9ABB-7C3B239E2E56}" type="slidenum">
              <a:rPr lang="en-US" sz="1300" b="0"/>
              <a:pPr eaLnBrk="1" hangingPunct="1"/>
              <a:t>21</a:t>
            </a:fld>
            <a:endParaRPr lang="en-US" sz="1300" b="0" dirty="0"/>
          </a:p>
        </p:txBody>
      </p:sp>
    </p:spTree>
    <p:extLst>
      <p:ext uri="{BB962C8B-B14F-4D97-AF65-F5344CB8AC3E}">
        <p14:creationId xmlns:p14="http://schemas.microsoft.com/office/powerpoint/2010/main" val="86079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4B4DFE9-5314-8E4B-B37C-58F9AF9AFB93}" type="datetimeFigureOut">
              <a:rPr lang="en-US" smtClean="0"/>
              <a:t>11/12/15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FB2408D-1A29-C343-8BB4-F266FC944A78}" type="slidenum">
              <a:rPr lang="en-US" smtClean="0"/>
              <a:t>‹#›</a:t>
            </a:fld>
            <a:endParaRPr lang="en-US" dirty="0"/>
          </a:p>
        </p:txBody>
      </p:sp>
    </p:spTree>
    <p:extLst>
      <p:ext uri="{BB962C8B-B14F-4D97-AF65-F5344CB8AC3E}">
        <p14:creationId xmlns:p14="http://schemas.microsoft.com/office/powerpoint/2010/main" val="8390438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B4DFE9-5314-8E4B-B37C-58F9AF9AFB93}" type="datetimeFigureOut">
              <a:rPr lang="en-US" smtClean="0"/>
              <a:t>11/12/15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FB2408D-1A29-C343-8BB4-F266FC944A78}" type="slidenum">
              <a:rPr lang="en-US" smtClean="0"/>
              <a:t>‹#›</a:t>
            </a:fld>
            <a:endParaRPr lang="en-US" dirty="0"/>
          </a:p>
        </p:txBody>
      </p:sp>
    </p:spTree>
    <p:extLst>
      <p:ext uri="{BB962C8B-B14F-4D97-AF65-F5344CB8AC3E}">
        <p14:creationId xmlns:p14="http://schemas.microsoft.com/office/powerpoint/2010/main" val="2388722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B4DFE9-5314-8E4B-B37C-58F9AF9AFB93}" type="datetimeFigureOut">
              <a:rPr lang="en-US" smtClean="0"/>
              <a:t>11/12/15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FB2408D-1A29-C343-8BB4-F266FC944A78}" type="slidenum">
              <a:rPr lang="en-US" smtClean="0"/>
              <a:t>‹#›</a:t>
            </a:fld>
            <a:endParaRPr lang="en-US" dirty="0"/>
          </a:p>
        </p:txBody>
      </p:sp>
    </p:spTree>
    <p:extLst>
      <p:ext uri="{BB962C8B-B14F-4D97-AF65-F5344CB8AC3E}">
        <p14:creationId xmlns:p14="http://schemas.microsoft.com/office/powerpoint/2010/main" val="4003579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B4DFE9-5314-8E4B-B37C-58F9AF9AFB93}" type="datetimeFigureOut">
              <a:rPr lang="en-US" smtClean="0"/>
              <a:t>11/12/15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FB2408D-1A29-C343-8BB4-F266FC944A78}" type="slidenum">
              <a:rPr lang="en-US" smtClean="0"/>
              <a:t>‹#›</a:t>
            </a:fld>
            <a:endParaRPr lang="en-US" dirty="0"/>
          </a:p>
        </p:txBody>
      </p:sp>
    </p:spTree>
    <p:extLst>
      <p:ext uri="{BB962C8B-B14F-4D97-AF65-F5344CB8AC3E}">
        <p14:creationId xmlns:p14="http://schemas.microsoft.com/office/powerpoint/2010/main" val="3351141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B4DFE9-5314-8E4B-B37C-58F9AF9AFB93}" type="datetimeFigureOut">
              <a:rPr lang="en-US" smtClean="0"/>
              <a:t>11/12/15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FB2408D-1A29-C343-8BB4-F266FC944A78}" type="slidenum">
              <a:rPr lang="en-US" smtClean="0"/>
              <a:t>‹#›</a:t>
            </a:fld>
            <a:endParaRPr lang="en-US" dirty="0"/>
          </a:p>
        </p:txBody>
      </p:sp>
    </p:spTree>
    <p:extLst>
      <p:ext uri="{BB962C8B-B14F-4D97-AF65-F5344CB8AC3E}">
        <p14:creationId xmlns:p14="http://schemas.microsoft.com/office/powerpoint/2010/main" val="400087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4B4DFE9-5314-8E4B-B37C-58F9AF9AFB93}" type="datetimeFigureOut">
              <a:rPr lang="en-US" smtClean="0"/>
              <a:t>11/12/15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FB2408D-1A29-C343-8BB4-F266FC944A78}" type="slidenum">
              <a:rPr lang="en-US" smtClean="0"/>
              <a:t>‹#›</a:t>
            </a:fld>
            <a:endParaRPr lang="en-US" dirty="0"/>
          </a:p>
        </p:txBody>
      </p:sp>
    </p:spTree>
    <p:extLst>
      <p:ext uri="{BB962C8B-B14F-4D97-AF65-F5344CB8AC3E}">
        <p14:creationId xmlns:p14="http://schemas.microsoft.com/office/powerpoint/2010/main" val="2319482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4B4DFE9-5314-8E4B-B37C-58F9AF9AFB93}" type="datetimeFigureOut">
              <a:rPr lang="en-US" smtClean="0"/>
              <a:t>11/12/15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FB2408D-1A29-C343-8BB4-F266FC944A78}" type="slidenum">
              <a:rPr lang="en-US" smtClean="0"/>
              <a:t>‹#›</a:t>
            </a:fld>
            <a:endParaRPr lang="en-US" dirty="0"/>
          </a:p>
        </p:txBody>
      </p:sp>
    </p:spTree>
    <p:extLst>
      <p:ext uri="{BB962C8B-B14F-4D97-AF65-F5344CB8AC3E}">
        <p14:creationId xmlns:p14="http://schemas.microsoft.com/office/powerpoint/2010/main" val="42121744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4B4DFE9-5314-8E4B-B37C-58F9AF9AFB93}" type="datetimeFigureOut">
              <a:rPr lang="en-US" smtClean="0"/>
              <a:t>11/12/15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FB2408D-1A29-C343-8BB4-F266FC944A78}" type="slidenum">
              <a:rPr lang="en-US" smtClean="0"/>
              <a:t>‹#›</a:t>
            </a:fld>
            <a:endParaRPr lang="en-US" dirty="0"/>
          </a:p>
        </p:txBody>
      </p:sp>
    </p:spTree>
    <p:extLst>
      <p:ext uri="{BB962C8B-B14F-4D97-AF65-F5344CB8AC3E}">
        <p14:creationId xmlns:p14="http://schemas.microsoft.com/office/powerpoint/2010/main" val="14719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B4DFE9-5314-8E4B-B37C-58F9AF9AFB93}" type="datetimeFigureOut">
              <a:rPr lang="en-US" smtClean="0"/>
              <a:t>11/12/15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FB2408D-1A29-C343-8BB4-F266FC944A78}" type="slidenum">
              <a:rPr lang="en-US" smtClean="0"/>
              <a:t>‹#›</a:t>
            </a:fld>
            <a:endParaRPr lang="en-US" dirty="0"/>
          </a:p>
        </p:txBody>
      </p:sp>
    </p:spTree>
    <p:extLst>
      <p:ext uri="{BB962C8B-B14F-4D97-AF65-F5344CB8AC3E}">
        <p14:creationId xmlns:p14="http://schemas.microsoft.com/office/powerpoint/2010/main" val="3488684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B4DFE9-5314-8E4B-B37C-58F9AF9AFB93}" type="datetimeFigureOut">
              <a:rPr lang="en-US" smtClean="0"/>
              <a:t>11/12/15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FB2408D-1A29-C343-8BB4-F266FC944A78}" type="slidenum">
              <a:rPr lang="en-US" smtClean="0"/>
              <a:t>‹#›</a:t>
            </a:fld>
            <a:endParaRPr lang="en-US" dirty="0"/>
          </a:p>
        </p:txBody>
      </p:sp>
    </p:spTree>
    <p:extLst>
      <p:ext uri="{BB962C8B-B14F-4D97-AF65-F5344CB8AC3E}">
        <p14:creationId xmlns:p14="http://schemas.microsoft.com/office/powerpoint/2010/main" val="39202115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B4DFE9-5314-8E4B-B37C-58F9AF9AFB93}" type="datetimeFigureOut">
              <a:rPr lang="en-US" smtClean="0"/>
              <a:t>11/12/15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FB2408D-1A29-C343-8BB4-F266FC944A78}" type="slidenum">
              <a:rPr lang="en-US" smtClean="0"/>
              <a:t>‹#›</a:t>
            </a:fld>
            <a:endParaRPr lang="en-US" dirty="0"/>
          </a:p>
        </p:txBody>
      </p:sp>
    </p:spTree>
    <p:extLst>
      <p:ext uri="{BB962C8B-B14F-4D97-AF65-F5344CB8AC3E}">
        <p14:creationId xmlns:p14="http://schemas.microsoft.com/office/powerpoint/2010/main" val="338706000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B4DFE9-5314-8E4B-B37C-58F9AF9AFB93}" type="datetimeFigureOut">
              <a:rPr lang="en-US" smtClean="0"/>
              <a:t>11/12/15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B2408D-1A29-C343-8BB4-F266FC944A78}" type="slidenum">
              <a:rPr lang="en-US" smtClean="0"/>
              <a:t>‹#›</a:t>
            </a:fld>
            <a:endParaRPr lang="en-US" dirty="0"/>
          </a:p>
        </p:txBody>
      </p:sp>
    </p:spTree>
    <p:extLst>
      <p:ext uri="{BB962C8B-B14F-4D97-AF65-F5344CB8AC3E}">
        <p14:creationId xmlns:p14="http://schemas.microsoft.com/office/powerpoint/2010/main" val="20604328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g"/><Relationship Id="rId5" Type="http://schemas.openxmlformats.org/officeDocument/2006/relationships/image" Target="../media/image3.jpeg"/><Relationship Id="rId6" Type="http://schemas.openxmlformats.org/officeDocument/2006/relationships/image" Target="../media/image4.jpeg"/><Relationship Id="rId7" Type="http://schemas.openxmlformats.org/officeDocument/2006/relationships/image" Target="../media/image5.png"/><Relationship Id="rId8"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5" Type="http://schemas.openxmlformats.org/officeDocument/2006/relationships/image" Target="../media/image24.jpeg"/><Relationship Id="rId6" Type="http://schemas.openxmlformats.org/officeDocument/2006/relationships/image" Target="../media/image25.jpeg"/><Relationship Id="rId7" Type="http://schemas.openxmlformats.org/officeDocument/2006/relationships/image" Target="../media/image26.jpeg"/><Relationship Id="rId8" Type="http://schemas.openxmlformats.org/officeDocument/2006/relationships/image" Target="../media/image27.jpeg"/><Relationship Id="rId1" Type="http://schemas.openxmlformats.org/officeDocument/2006/relationships/slideLayout" Target="../slideLayouts/slideLayout4.xml"/><Relationship Id="rId2"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5" Type="http://schemas.openxmlformats.org/officeDocument/2006/relationships/image" Target="../media/image30.jpeg"/><Relationship Id="rId6" Type="http://schemas.openxmlformats.org/officeDocument/2006/relationships/image" Target="../media/image31.jpeg"/><Relationship Id="rId7" Type="http://schemas.openxmlformats.org/officeDocument/2006/relationships/image" Target="../media/image32.jpeg"/><Relationship Id="rId8" Type="http://schemas.openxmlformats.org/officeDocument/2006/relationships/image" Target="../media/image33.jpeg"/><Relationship Id="rId9" Type="http://schemas.openxmlformats.org/officeDocument/2006/relationships/image" Target="../media/image34.jpeg"/><Relationship Id="rId1" Type="http://schemas.openxmlformats.org/officeDocument/2006/relationships/slideLayout" Target="../slideLayouts/slideLayout4.xml"/><Relationship Id="rId2" Type="http://schemas.openxmlformats.org/officeDocument/2006/relationships/image" Target="../media/image1.jpeg"/></Relationships>
</file>

<file path=ppt/slides/_rels/slide12.xml.rels><?xml version="1.0" encoding="UTF-8" standalone="yes"?>
<Relationships xmlns="http://schemas.openxmlformats.org/package/2006/relationships"><Relationship Id="rId3" Type="http://schemas.openxmlformats.org/officeDocument/2006/relationships/image" Target="../media/image35.jpg"/><Relationship Id="rId4" Type="http://schemas.openxmlformats.org/officeDocument/2006/relationships/image" Target="../media/image36.jpg"/><Relationship Id="rId5" Type="http://schemas.openxmlformats.org/officeDocument/2006/relationships/image" Target="../media/image37.jpg"/><Relationship Id="rId6" Type="http://schemas.openxmlformats.org/officeDocument/2006/relationships/image" Target="../media/image38.jpg"/><Relationship Id="rId7" Type="http://schemas.openxmlformats.org/officeDocument/2006/relationships/image" Target="../media/image39.png"/><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jpeg"/></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hyperlink" Target="http://www.maine.gov/energy/" TargetMode="External"/><Relationship Id="rId5" Type="http://schemas.openxmlformats.org/officeDocument/2006/relationships/image" Target="../media/image41.jpeg"/><Relationship Id="rId6" Type="http://schemas.openxmlformats.org/officeDocument/2006/relationships/image" Target="../media/image42.png"/><Relationship Id="rId7" Type="http://schemas.openxmlformats.org/officeDocument/2006/relationships/image" Target="../media/image43.jpg"/><Relationship Id="rId8" Type="http://schemas.openxmlformats.org/officeDocument/2006/relationships/image" Target="../media/image44.jpeg"/><Relationship Id="rId9" Type="http://schemas.openxmlformats.org/officeDocument/2006/relationships/image" Target="../media/image45.png"/><Relationship Id="rId10" Type="http://schemas.openxmlformats.org/officeDocument/2006/relationships/image" Target="../media/image46.png"/><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4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4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jpeg"/><Relationship Id="rId5" Type="http://schemas.openxmlformats.org/officeDocument/2006/relationships/image" Target="../media/image1.jpeg"/><Relationship Id="rId1" Type="http://schemas.openxmlformats.org/officeDocument/2006/relationships/slideLayout" Target="../slideLayouts/slideLayout4.xml"/><Relationship Id="rId2"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12.jpeg"/><Relationship Id="rId6" Type="http://schemas.openxmlformats.org/officeDocument/2006/relationships/image" Target="../media/image13.jpeg"/><Relationship Id="rId7" Type="http://schemas.openxmlformats.org/officeDocument/2006/relationships/image" Target="../media/image14.jpeg"/><Relationship Id="rId8" Type="http://schemas.openxmlformats.org/officeDocument/2006/relationships/image" Target="../media/image15.jpeg"/><Relationship Id="rId1" Type="http://schemas.openxmlformats.org/officeDocument/2006/relationships/slideLayout" Target="../slideLayouts/slideLayout4.xml"/><Relationship Id="rId2"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jpeg"/><Relationship Id="rId6" Type="http://schemas.openxmlformats.org/officeDocument/2006/relationships/image" Target="../media/image19.jpeg"/><Relationship Id="rId7" Type="http://schemas.openxmlformats.org/officeDocument/2006/relationships/image" Target="../media/image20.jpeg"/><Relationship Id="rId8" Type="http://schemas.openxmlformats.org/officeDocument/2006/relationships/image" Target="../media/image21.jpeg"/><Relationship Id="rId1" Type="http://schemas.openxmlformats.org/officeDocument/2006/relationships/slideLayout" Target="../slideLayouts/slideLayout4.xml"/><Relationship Id="rId2"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705610" y="370253"/>
            <a:ext cx="8026944" cy="5286576"/>
            <a:chOff x="705610" y="370253"/>
            <a:chExt cx="8026944" cy="5286576"/>
          </a:xfrm>
        </p:grpSpPr>
        <p:pic>
          <p:nvPicPr>
            <p:cNvPr id="27" name="Picture 2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535028" y="2493887"/>
              <a:ext cx="4039287" cy="1558011"/>
            </a:xfrm>
            <a:prstGeom prst="rect">
              <a:avLst/>
            </a:prstGeom>
          </p:spPr>
        </p:pic>
        <p:sp>
          <p:nvSpPr>
            <p:cNvPr id="29" name="TextBox 28"/>
            <p:cNvSpPr txBox="1"/>
            <p:nvPr/>
          </p:nvSpPr>
          <p:spPr>
            <a:xfrm>
              <a:off x="2576957" y="370253"/>
              <a:ext cx="6155597" cy="707886"/>
            </a:xfrm>
            <a:prstGeom prst="rect">
              <a:avLst/>
            </a:prstGeom>
            <a:noFill/>
          </p:spPr>
          <p:txBody>
            <a:bodyPr wrap="square" rtlCol="0">
              <a:spAutoFit/>
            </a:bodyPr>
            <a:lstStyle/>
            <a:p>
              <a:pPr algn="ctr"/>
              <a:r>
                <a:rPr lang="en-US" sz="2000" b="1" dirty="0" smtClean="0">
                  <a:latin typeface="PT Sans" pitchFamily="34" charset="0"/>
                </a:rPr>
                <a:t>2015 Annual Meeting – Risky Business: </a:t>
              </a:r>
            </a:p>
            <a:p>
              <a:pPr algn="ctr"/>
              <a:r>
                <a:rPr lang="en-US" sz="2000" b="1" dirty="0" smtClean="0">
                  <a:latin typeface="PT Sans" pitchFamily="34" charset="0"/>
                </a:rPr>
                <a:t>Floods, Fatalities, and Fear</a:t>
              </a:r>
              <a:endParaRPr lang="en-US" sz="2000" b="1" dirty="0">
                <a:latin typeface="PT Sans" pitchFamily="34" charset="0"/>
              </a:endParaRPr>
            </a:p>
          </p:txBody>
        </p:sp>
        <p:sp>
          <p:nvSpPr>
            <p:cNvPr id="46" name="TextBox 45"/>
            <p:cNvSpPr txBox="1"/>
            <p:nvPr/>
          </p:nvSpPr>
          <p:spPr>
            <a:xfrm>
              <a:off x="3400778" y="1253249"/>
              <a:ext cx="4507956" cy="338554"/>
            </a:xfrm>
            <a:prstGeom prst="rect">
              <a:avLst/>
            </a:prstGeom>
            <a:noFill/>
          </p:spPr>
          <p:txBody>
            <a:bodyPr wrap="square" rtlCol="0">
              <a:spAutoFit/>
            </a:bodyPr>
            <a:lstStyle/>
            <a:p>
              <a:pPr algn="ctr"/>
              <a:r>
                <a:rPr lang="en-US" sz="1600" b="1" dirty="0" smtClean="0">
                  <a:solidFill>
                    <a:srgbClr val="33A2D5"/>
                  </a:solidFill>
                </a:rPr>
                <a:t>Gold Sponsor</a:t>
              </a:r>
              <a:endParaRPr lang="en-US" sz="1600" b="1" dirty="0">
                <a:solidFill>
                  <a:srgbClr val="33A2D5"/>
                </a:solidFill>
              </a:endParaRPr>
            </a:p>
          </p:txBody>
        </p:sp>
        <p:pic>
          <p:nvPicPr>
            <p:cNvPr id="44" name="Picture 43" descr="Pierce Atwood 2012-300.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00231" y="3885578"/>
              <a:ext cx="2179686" cy="414141"/>
            </a:xfrm>
            <a:prstGeom prst="rect">
              <a:avLst/>
            </a:prstGeom>
          </p:spPr>
        </p:pic>
        <p:grpSp>
          <p:nvGrpSpPr>
            <p:cNvPr id="34" name="Group 33"/>
            <p:cNvGrpSpPr/>
            <p:nvPr/>
          </p:nvGrpSpPr>
          <p:grpSpPr>
            <a:xfrm>
              <a:off x="3000231" y="1591801"/>
              <a:ext cx="5309050" cy="4065028"/>
              <a:chOff x="2823851" y="1571038"/>
              <a:chExt cx="5309050" cy="4065028"/>
            </a:xfrm>
          </p:grpSpPr>
          <p:pic>
            <p:nvPicPr>
              <p:cNvPr id="35" name="Picture 34" descr="Mainebiz%20logo.jpe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823851" y="5127155"/>
                <a:ext cx="2179686" cy="508911"/>
              </a:xfrm>
              <a:prstGeom prst="rect">
                <a:avLst/>
              </a:prstGeom>
            </p:spPr>
          </p:pic>
          <p:pic>
            <p:nvPicPr>
              <p:cNvPr id="36" name="Picture 35" descr="TRC_logo_CMYK.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623976" y="1571038"/>
                <a:ext cx="3708800" cy="1602669"/>
              </a:xfrm>
              <a:prstGeom prst="rect">
                <a:avLst/>
              </a:prstGeom>
            </p:spPr>
          </p:pic>
          <p:sp>
            <p:nvSpPr>
              <p:cNvPr id="41" name="TextBox 40"/>
              <p:cNvSpPr txBox="1"/>
              <p:nvPr/>
            </p:nvSpPr>
            <p:spPr>
              <a:xfrm>
                <a:off x="2823851" y="3173709"/>
                <a:ext cx="5309050" cy="338554"/>
              </a:xfrm>
              <a:prstGeom prst="rect">
                <a:avLst/>
              </a:prstGeom>
              <a:noFill/>
            </p:spPr>
            <p:txBody>
              <a:bodyPr wrap="square" rtlCol="0">
                <a:spAutoFit/>
              </a:bodyPr>
              <a:lstStyle/>
              <a:p>
                <a:pPr algn="ctr"/>
                <a:r>
                  <a:rPr lang="en-US" sz="1600" b="1" dirty="0" smtClean="0">
                    <a:solidFill>
                      <a:srgbClr val="33A2D5"/>
                    </a:solidFill>
                  </a:rPr>
                  <a:t>Silver Sponsors</a:t>
                </a:r>
                <a:endParaRPr lang="en-US" sz="1600" b="1" dirty="0">
                  <a:solidFill>
                    <a:srgbClr val="33A2D5"/>
                  </a:solidFill>
                </a:endParaRPr>
              </a:p>
            </p:txBody>
          </p:sp>
        </p:grpSp>
      </p:gr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90615" y="3613129"/>
            <a:ext cx="2002395" cy="959037"/>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29595" y="5147918"/>
            <a:ext cx="2179686" cy="733827"/>
          </a:xfrm>
          <a:prstGeom prst="rect">
            <a:avLst/>
          </a:prstGeom>
        </p:spPr>
      </p:pic>
    </p:spTree>
    <p:extLst>
      <p:ext uri="{BB962C8B-B14F-4D97-AF65-F5344CB8AC3E}">
        <p14:creationId xmlns:p14="http://schemas.microsoft.com/office/powerpoint/2010/main" val="73004078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648200" y="4595232"/>
            <a:ext cx="4038600" cy="208810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400" dirty="0">
              <a:latin typeface="+mn-lt"/>
            </a:endParaRPr>
          </a:p>
        </p:txBody>
      </p:sp>
      <p:pic>
        <p:nvPicPr>
          <p:cNvPr id="12" name="Picture 1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0870" y="240649"/>
            <a:ext cx="3200400" cy="1234439"/>
          </a:xfrm>
          <a:prstGeom prst="rect">
            <a:avLst/>
          </a:prstGeom>
        </p:spPr>
      </p:pic>
      <p:sp>
        <p:nvSpPr>
          <p:cNvPr id="16" name="TextBox 15"/>
          <p:cNvSpPr txBox="1"/>
          <p:nvPr/>
        </p:nvSpPr>
        <p:spPr>
          <a:xfrm>
            <a:off x="3929481" y="267945"/>
            <a:ext cx="5168267" cy="1569660"/>
          </a:xfrm>
          <a:prstGeom prst="rect">
            <a:avLst/>
          </a:prstGeom>
          <a:noFill/>
        </p:spPr>
        <p:txBody>
          <a:bodyPr wrap="square" rtlCol="0">
            <a:spAutoFit/>
          </a:bodyPr>
          <a:lstStyle/>
          <a:p>
            <a:pPr algn="ctr"/>
            <a:r>
              <a:rPr lang="en-US" sz="2400" b="1" dirty="0" smtClean="0">
                <a:solidFill>
                  <a:srgbClr val="006838"/>
                </a:solidFill>
              </a:rPr>
              <a:t>February 2015</a:t>
            </a:r>
          </a:p>
          <a:p>
            <a:pPr algn="ctr"/>
            <a:r>
              <a:rPr lang="en-US" sz="2400" b="1" dirty="0">
                <a:solidFill>
                  <a:srgbClr val="006838"/>
                </a:solidFill>
              </a:rPr>
              <a:t>Portland </a:t>
            </a:r>
            <a:r>
              <a:rPr lang="en-US" sz="2400" b="1" dirty="0" err="1">
                <a:solidFill>
                  <a:srgbClr val="006838"/>
                </a:solidFill>
              </a:rPr>
              <a:t>Greendrinks</a:t>
            </a:r>
            <a:r>
              <a:rPr lang="en-US" sz="2400" b="1" dirty="0">
                <a:solidFill>
                  <a:srgbClr val="006838"/>
                </a:solidFill>
              </a:rPr>
              <a:t> at </a:t>
            </a:r>
            <a:r>
              <a:rPr lang="en-US" sz="2400" b="1" dirty="0" err="1">
                <a:solidFill>
                  <a:srgbClr val="006838"/>
                </a:solidFill>
              </a:rPr>
              <a:t>TideSmart</a:t>
            </a:r>
            <a:r>
              <a:rPr lang="en-US" sz="2400" b="1" dirty="0">
                <a:solidFill>
                  <a:srgbClr val="006838"/>
                </a:solidFill>
              </a:rPr>
              <a:t> Global</a:t>
            </a:r>
          </a:p>
          <a:p>
            <a:pPr algn="ctr"/>
            <a:endParaRPr lang="en-US" sz="2400" b="1" dirty="0" smtClean="0">
              <a:solidFill>
                <a:srgbClr val="006838"/>
              </a:solidFill>
            </a:endParaRPr>
          </a:p>
        </p:txBody>
      </p:sp>
      <p:pic>
        <p:nvPicPr>
          <p:cNvPr id="3074" name="Picture 2" descr="https://scontent-lga3-1.xx.fbcdn.net/hphotos-ash2/v/t1.0-9/10527609_763617197048953_4761976806800444322_n.jpg?oh=812895edae768acc882dc1e0edd142be&amp;oe=56C3F0C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9858" y="1606398"/>
            <a:ext cx="3048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scontent-lga3-1.xx.fbcdn.net/hphotos-xaf1/v/t1.0-9/10985246_763616627049010_735696526354267051_n.jpg?oh=b1a5a52d4da2fa821e3ce89ae0642702&amp;oe=56B088C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6948" y="1450645"/>
            <a:ext cx="3463339" cy="259750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scontent-lga3-1.xx.fbcdn.net/hphotos-prn2/v/t1.0-9/10968577_763616573715682_6510003490698012029_n.jpg?oh=b53331e9702af31712651e264f70fdd4&amp;oe=56BA530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4818" y="4034350"/>
            <a:ext cx="198882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s://scontent-lga3-1.xx.fbcdn.net/hphotos-xfa1/v/t1.0-9/10994922_763617063715633_4736482545897181266_n.jpg?oh=d071909ba9b7db72f2683a484770c283&amp;oe=56B10DD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34890" y="4385501"/>
            <a:ext cx="3047998" cy="22860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s://scontent-lga3-1.xx.fbcdn.net/hphotos-xfa1/v/t1.0-9/10996787_763616937048979_4476015724373332812_n.jpg?oh=1d5bf24320addfb34381bedff95b622e&amp;oe=56C1848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7791" y="4279910"/>
            <a:ext cx="3463413" cy="2485109"/>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s://scontent-lga3-1.xx.fbcdn.net/hphotos-xpf1/v/t1.0-9/10983417_763616967048976_6706167602818697801_n.jpg?oh=13175d81a62d2472bf27643ad39841e8&amp;oe=56C2CCE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7791" y="1539755"/>
            <a:ext cx="1988820" cy="2651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866225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648200" y="4595232"/>
            <a:ext cx="4038600" cy="208810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400" dirty="0">
              <a:latin typeface="+mn-lt"/>
            </a:endParaRPr>
          </a:p>
        </p:txBody>
      </p:sp>
      <p:pic>
        <p:nvPicPr>
          <p:cNvPr id="12" name="Picture 1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0870" y="240649"/>
            <a:ext cx="3200400" cy="1234439"/>
          </a:xfrm>
          <a:prstGeom prst="rect">
            <a:avLst/>
          </a:prstGeom>
        </p:spPr>
      </p:pic>
      <p:pic>
        <p:nvPicPr>
          <p:cNvPr id="4098" name="Picture 2" descr="https://scontent-lga3-1.xx.fbcdn.net/hphotos-xap1/t31.0-8/11536433_822631424480863_5072230115115521571_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618" y="3839914"/>
            <a:ext cx="1886920" cy="12576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0" name="Picture 4" descr="https://scontent-lga3-1.xx.fbcdn.net/hphotos-xfa1/t31.0-8/1941536_822631701147502_2055971802478449804_o.jpg"/>
          <p:cNvPicPr>
            <a:picLocks noChangeAspect="1" noChangeArrowheads="1"/>
          </p:cNvPicPr>
          <p:nvPr/>
        </p:nvPicPr>
        <p:blipFill rotWithShape="1">
          <a:blip r:embed="rId4">
            <a:extLst>
              <a:ext uri="{28A0092B-C50C-407E-A947-70E740481C1C}">
                <a14:useLocalDpi xmlns:a14="http://schemas.microsoft.com/office/drawing/2010/main" val="0"/>
              </a:ext>
            </a:extLst>
          </a:blip>
          <a:srcRect t="15812"/>
          <a:stretch/>
        </p:blipFill>
        <p:spPr bwMode="auto">
          <a:xfrm>
            <a:off x="2152200" y="1837605"/>
            <a:ext cx="3792956" cy="21282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2" name="Picture 6" descr="https://scontent-lga3-1.xx.fbcdn.net/hphotos-xaf1/t31.0-8/11148811_822631987814140_5366195293349891331_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512" y="4595232"/>
            <a:ext cx="3709986" cy="20868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4" name="Picture 8" descr="https://scontent-lga3-1.xx.fbcdn.net/hphotos-xat1/t31.0-8/10997775_822631894480816_7930615056632095428_o.jpg"/>
          <p:cNvPicPr>
            <a:picLocks noChangeAspect="1" noChangeArrowheads="1"/>
          </p:cNvPicPr>
          <p:nvPr/>
        </p:nvPicPr>
        <p:blipFill rotWithShape="1">
          <a:blip r:embed="rId6">
            <a:extLst>
              <a:ext uri="{28A0092B-C50C-407E-A947-70E740481C1C}">
                <a14:useLocalDpi xmlns:a14="http://schemas.microsoft.com/office/drawing/2010/main" val="0"/>
              </a:ext>
            </a:extLst>
          </a:blip>
          <a:srcRect t="8227"/>
          <a:stretch/>
        </p:blipFill>
        <p:spPr bwMode="auto">
          <a:xfrm>
            <a:off x="4005375" y="4153755"/>
            <a:ext cx="3085945" cy="18875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6" name="Picture 10" descr="https://scontent-lga3-1.xx.fbcdn.net/hphotos-xat1/t31.0-8/1913401_822631434480862_6800569575252484964_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4986" y="1627570"/>
            <a:ext cx="3015552" cy="20098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10" name="Picture 14" descr="https://scontent-lga3-1.xx.fbcdn.net/hphotos-xfl1/t31.0-8/11426225_822631827814156_7451448524010673982_o.jpg"/>
          <p:cNvPicPr>
            <a:picLocks noChangeAspect="1" noChangeArrowheads="1"/>
          </p:cNvPicPr>
          <p:nvPr/>
        </p:nvPicPr>
        <p:blipFill rotWithShape="1">
          <a:blip r:embed="rId8">
            <a:extLst>
              <a:ext uri="{28A0092B-C50C-407E-A947-70E740481C1C}">
                <a14:useLocalDpi xmlns:a14="http://schemas.microsoft.com/office/drawing/2010/main" val="0"/>
              </a:ext>
            </a:extLst>
          </a:blip>
          <a:srcRect l="21847" t="14733" r="24011"/>
          <a:stretch/>
        </p:blipFill>
        <p:spPr bwMode="auto">
          <a:xfrm>
            <a:off x="63064" y="2365614"/>
            <a:ext cx="2003628" cy="21031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3929481" y="267945"/>
            <a:ext cx="5168267" cy="1569660"/>
          </a:xfrm>
          <a:prstGeom prst="rect">
            <a:avLst/>
          </a:prstGeom>
          <a:noFill/>
        </p:spPr>
        <p:txBody>
          <a:bodyPr wrap="square" rtlCol="0">
            <a:spAutoFit/>
          </a:bodyPr>
          <a:lstStyle/>
          <a:p>
            <a:pPr algn="ctr"/>
            <a:r>
              <a:rPr lang="en-US" sz="2400" b="1" dirty="0" smtClean="0">
                <a:solidFill>
                  <a:srgbClr val="006838"/>
                </a:solidFill>
              </a:rPr>
              <a:t>June 2015</a:t>
            </a:r>
          </a:p>
          <a:p>
            <a:pPr algn="ctr"/>
            <a:r>
              <a:rPr lang="en-US" sz="2400" b="1" dirty="0">
                <a:solidFill>
                  <a:srgbClr val="006838"/>
                </a:solidFill>
              </a:rPr>
              <a:t>Wicked Cool Networking Mixer at Wicked Joe Coffee</a:t>
            </a:r>
          </a:p>
          <a:p>
            <a:pPr algn="ctr"/>
            <a:endParaRPr lang="en-US" sz="2400" b="1" dirty="0" smtClean="0">
              <a:solidFill>
                <a:srgbClr val="006838"/>
              </a:solidFill>
            </a:endParaRPr>
          </a:p>
        </p:txBody>
      </p:sp>
      <p:pic>
        <p:nvPicPr>
          <p:cNvPr id="4112" name="Picture 16" descr="https://scontent-lga3-1.xx.fbcdn.net/hphotos-xpf1/t31.0-8/10460628_822631881147484_6566526700524478789_o.jpg"/>
          <p:cNvPicPr>
            <a:picLocks noChangeAspect="1" noChangeArrowheads="1"/>
          </p:cNvPicPr>
          <p:nvPr/>
        </p:nvPicPr>
        <p:blipFill rotWithShape="1">
          <a:blip r:embed="rId9">
            <a:extLst>
              <a:ext uri="{28A0092B-C50C-407E-A947-70E740481C1C}">
                <a14:useLocalDpi xmlns:a14="http://schemas.microsoft.com/office/drawing/2010/main" val="0"/>
              </a:ext>
            </a:extLst>
          </a:blip>
          <a:srcRect t="3885" r="28197"/>
          <a:stretch/>
        </p:blipFill>
        <p:spPr bwMode="auto">
          <a:xfrm>
            <a:off x="7221813" y="5205777"/>
            <a:ext cx="1802426" cy="16080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983197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685985" y="1069250"/>
            <a:ext cx="1767840" cy="2651760"/>
          </a:xfrm>
        </p:spPr>
      </p:pic>
      <p:pic>
        <p:nvPicPr>
          <p:cNvPr id="6" name="Content Placeholder 5"/>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941787" y="3786722"/>
            <a:ext cx="1645920" cy="2468880"/>
          </a:xfr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736" y="1235510"/>
            <a:ext cx="1645921" cy="246888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43880" y="3786722"/>
            <a:ext cx="1645920" cy="2468880"/>
          </a:xfrm>
          <a:prstGeom prst="rect">
            <a:avLst/>
          </a:prstGeom>
        </p:spPr>
      </p:pic>
      <p:sp>
        <p:nvSpPr>
          <p:cNvPr id="9" name="TextBox 8"/>
          <p:cNvSpPr txBox="1"/>
          <p:nvPr/>
        </p:nvSpPr>
        <p:spPr>
          <a:xfrm>
            <a:off x="3587707" y="3740961"/>
            <a:ext cx="2071395" cy="584775"/>
          </a:xfrm>
          <a:prstGeom prst="rect">
            <a:avLst/>
          </a:prstGeom>
          <a:noFill/>
        </p:spPr>
        <p:txBody>
          <a:bodyPr wrap="square" rtlCol="0">
            <a:spAutoFit/>
          </a:bodyPr>
          <a:lstStyle/>
          <a:p>
            <a:pPr algn="ctr"/>
            <a:r>
              <a:rPr lang="en-AU" sz="1600" dirty="0" smtClean="0"/>
              <a:t>Jeff Marks</a:t>
            </a:r>
          </a:p>
          <a:p>
            <a:pPr algn="ctr"/>
            <a:r>
              <a:rPr lang="en-AU" sz="1600" dirty="0" smtClean="0"/>
              <a:t>Executive Director</a:t>
            </a:r>
            <a:endParaRPr lang="en-AU" sz="1600" dirty="0"/>
          </a:p>
        </p:txBody>
      </p:sp>
      <p:sp>
        <p:nvSpPr>
          <p:cNvPr id="10" name="TextBox 9"/>
          <p:cNvSpPr txBox="1"/>
          <p:nvPr/>
        </p:nvSpPr>
        <p:spPr>
          <a:xfrm>
            <a:off x="1487920" y="6255601"/>
            <a:ext cx="2267340" cy="584775"/>
          </a:xfrm>
          <a:prstGeom prst="rect">
            <a:avLst/>
          </a:prstGeom>
          <a:noFill/>
        </p:spPr>
        <p:txBody>
          <a:bodyPr wrap="square" rtlCol="0">
            <a:spAutoFit/>
          </a:bodyPr>
          <a:lstStyle/>
          <a:p>
            <a:pPr algn="ctr"/>
            <a:r>
              <a:rPr lang="en-AU" sz="1600" dirty="0" smtClean="0"/>
              <a:t>Cindy Talbot</a:t>
            </a:r>
          </a:p>
          <a:p>
            <a:pPr algn="ctr"/>
            <a:r>
              <a:rPr lang="en-AU" sz="1600" dirty="0" smtClean="0"/>
              <a:t>Operations Director</a:t>
            </a:r>
            <a:endParaRPr lang="en-AU" sz="1600" dirty="0"/>
          </a:p>
        </p:txBody>
      </p:sp>
      <p:sp>
        <p:nvSpPr>
          <p:cNvPr id="11" name="TextBox 10"/>
          <p:cNvSpPr txBox="1"/>
          <p:nvPr/>
        </p:nvSpPr>
        <p:spPr>
          <a:xfrm>
            <a:off x="65905" y="3786722"/>
            <a:ext cx="1792752" cy="830997"/>
          </a:xfrm>
          <a:prstGeom prst="rect">
            <a:avLst/>
          </a:prstGeom>
          <a:noFill/>
        </p:spPr>
        <p:txBody>
          <a:bodyPr wrap="square" rtlCol="0">
            <a:spAutoFit/>
          </a:bodyPr>
          <a:lstStyle/>
          <a:p>
            <a:pPr algn="ctr"/>
            <a:r>
              <a:rPr lang="en-AU" sz="1600" dirty="0" smtClean="0"/>
              <a:t>Brianna Courneya</a:t>
            </a:r>
          </a:p>
          <a:p>
            <a:pPr algn="ctr"/>
            <a:r>
              <a:rPr lang="en-AU" sz="1600" dirty="0" smtClean="0"/>
              <a:t>Graphic &amp; Web Design Consultant</a:t>
            </a:r>
            <a:endParaRPr lang="en-AU" sz="1600" dirty="0"/>
          </a:p>
        </p:txBody>
      </p:sp>
      <p:sp>
        <p:nvSpPr>
          <p:cNvPr id="13" name="TextBox 12"/>
          <p:cNvSpPr txBox="1"/>
          <p:nvPr/>
        </p:nvSpPr>
        <p:spPr>
          <a:xfrm>
            <a:off x="4391578" y="6222677"/>
            <a:ext cx="3879273" cy="584775"/>
          </a:xfrm>
          <a:prstGeom prst="rect">
            <a:avLst/>
          </a:prstGeom>
          <a:noFill/>
        </p:spPr>
        <p:txBody>
          <a:bodyPr wrap="square" rtlCol="0">
            <a:spAutoFit/>
          </a:bodyPr>
          <a:lstStyle/>
          <a:p>
            <a:pPr algn="ctr"/>
            <a:r>
              <a:rPr lang="en-AU" sz="1600" dirty="0" smtClean="0"/>
              <a:t>Bonnie Frye Hemphill</a:t>
            </a:r>
          </a:p>
          <a:p>
            <a:pPr algn="ctr"/>
            <a:r>
              <a:rPr lang="en-AU" sz="1600" dirty="0" smtClean="0"/>
              <a:t>Maine Innovation &amp; </a:t>
            </a:r>
            <a:r>
              <a:rPr lang="en-AU" sz="1600" dirty="0" err="1" smtClean="0"/>
              <a:t>Cleantech</a:t>
            </a:r>
            <a:r>
              <a:rPr lang="en-AU" sz="1600" dirty="0" smtClean="0"/>
              <a:t> Connector</a:t>
            </a:r>
            <a:endParaRPr lang="en-AU" sz="1600" dirty="0"/>
          </a:p>
        </p:txBody>
      </p:sp>
      <p:sp>
        <p:nvSpPr>
          <p:cNvPr id="16" name="Title 15"/>
          <p:cNvSpPr txBox="1">
            <a:spLocks noGrp="1"/>
          </p:cNvSpPr>
          <p:nvPr>
            <p:ph type="title"/>
          </p:nvPr>
        </p:nvSpPr>
        <p:spPr>
          <a:xfrm>
            <a:off x="479055" y="206955"/>
            <a:ext cx="8229600" cy="584775"/>
          </a:xfrm>
          <a:prstGeom prst="rect">
            <a:avLst/>
          </a:prstGeom>
          <a:noFill/>
        </p:spPr>
        <p:txBody>
          <a:bodyPr wrap="square" rtlCol="0">
            <a:spAutoFit/>
          </a:bodyPr>
          <a:lstStyle/>
          <a:p>
            <a:pPr algn="ctr"/>
            <a:r>
              <a:rPr lang="en-US" sz="3200" b="1" dirty="0" smtClean="0">
                <a:solidFill>
                  <a:srgbClr val="006838"/>
                </a:solidFill>
              </a:rPr>
              <a:t> E2Tech Staff</a:t>
            </a:r>
            <a:endParaRPr lang="en-US" sz="3200" dirty="0">
              <a:solidFill>
                <a:srgbClr val="006838"/>
              </a:solidFill>
            </a:endParaRPr>
          </a:p>
        </p:txBody>
      </p:sp>
      <p:pic>
        <p:nvPicPr>
          <p:cNvPr id="51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65011" y="1235510"/>
            <a:ext cx="1646723" cy="2468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7038819" y="3740962"/>
            <a:ext cx="2071395" cy="584775"/>
          </a:xfrm>
          <a:prstGeom prst="rect">
            <a:avLst/>
          </a:prstGeom>
          <a:noFill/>
        </p:spPr>
        <p:txBody>
          <a:bodyPr wrap="square" rtlCol="0">
            <a:spAutoFit/>
          </a:bodyPr>
          <a:lstStyle/>
          <a:p>
            <a:pPr algn="ctr"/>
            <a:r>
              <a:rPr lang="en-AU" sz="1600" dirty="0" smtClean="0"/>
              <a:t>Melissa </a:t>
            </a:r>
            <a:r>
              <a:rPr lang="en-AU" sz="1600" dirty="0" err="1" smtClean="0"/>
              <a:t>Winne</a:t>
            </a:r>
            <a:endParaRPr lang="en-AU" sz="1600" dirty="0"/>
          </a:p>
          <a:p>
            <a:pPr algn="ctr"/>
            <a:r>
              <a:rPr lang="en-AU" sz="1600" dirty="0" smtClean="0"/>
              <a:t>Project Associate</a:t>
            </a:r>
          </a:p>
        </p:txBody>
      </p:sp>
    </p:spTree>
    <p:extLst>
      <p:ext uri="{BB962C8B-B14F-4D97-AF65-F5344CB8AC3E}">
        <p14:creationId xmlns:p14="http://schemas.microsoft.com/office/powerpoint/2010/main" val="411465064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5171" y="519113"/>
            <a:ext cx="3200378" cy="1234432"/>
          </a:xfrm>
          <a:prstGeom prst="rect">
            <a:avLst/>
          </a:prstGeom>
        </p:spPr>
      </p:pic>
      <p:sp>
        <p:nvSpPr>
          <p:cNvPr id="3" name="TextBox 2"/>
          <p:cNvSpPr txBox="1"/>
          <p:nvPr/>
        </p:nvSpPr>
        <p:spPr>
          <a:xfrm>
            <a:off x="3929483" y="597720"/>
            <a:ext cx="5168267" cy="1077218"/>
          </a:xfrm>
          <a:prstGeom prst="rect">
            <a:avLst/>
          </a:prstGeom>
          <a:noFill/>
        </p:spPr>
        <p:txBody>
          <a:bodyPr wrap="square" rtlCol="0">
            <a:spAutoFit/>
          </a:bodyPr>
          <a:lstStyle/>
          <a:p>
            <a:pPr algn="ctr"/>
            <a:r>
              <a:rPr lang="en-US" sz="3200" b="1" dirty="0" smtClean="0">
                <a:solidFill>
                  <a:srgbClr val="006838"/>
                </a:solidFill>
              </a:rPr>
              <a:t>FY2015 Forums, Networking Events &amp; Workshops</a:t>
            </a:r>
            <a:endParaRPr lang="en-US" sz="3200" dirty="0">
              <a:solidFill>
                <a:srgbClr val="006838"/>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1925054485"/>
              </p:ext>
            </p:extLst>
          </p:nvPr>
        </p:nvGraphicFramePr>
        <p:xfrm>
          <a:off x="515171" y="2034593"/>
          <a:ext cx="8229600" cy="4713015"/>
        </p:xfrm>
        <a:graphic>
          <a:graphicData uri="http://schemas.openxmlformats.org/drawingml/2006/table">
            <a:tbl>
              <a:tblPr firstRow="1" bandRow="1">
                <a:tableStyleId>{0505E3EF-67EA-436B-97B2-0124C06EBD24}</a:tableStyleId>
              </a:tblPr>
              <a:tblGrid>
                <a:gridCol w="1438320"/>
                <a:gridCol w="6791280"/>
              </a:tblGrid>
              <a:tr h="428814">
                <a:tc>
                  <a:txBody>
                    <a:bodyPr/>
                    <a:lstStyle/>
                    <a:p>
                      <a:pPr algn="l"/>
                      <a:r>
                        <a:rPr lang="en-US" sz="1800" b="1" dirty="0" smtClean="0"/>
                        <a:t>August</a:t>
                      </a:r>
                      <a:r>
                        <a:rPr lang="en-US" sz="1800" b="1" baseline="0" dirty="0" smtClean="0"/>
                        <a:t> 2014</a:t>
                      </a:r>
                      <a:endParaRPr lang="en-US" sz="1800" b="1"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CCB3B">
                        <a:alpha val="50196"/>
                      </a:srgbClr>
                    </a:solidFill>
                  </a:tcPr>
                </a:tc>
                <a:tc>
                  <a:txBody>
                    <a:bodyPr/>
                    <a:lstStyle/>
                    <a:p>
                      <a:r>
                        <a:rPr lang="en-US" sz="1700" b="1" dirty="0" smtClean="0"/>
                        <a:t>Summer</a:t>
                      </a:r>
                      <a:r>
                        <a:rPr lang="en-US" sz="1700" b="1" baseline="0" dirty="0" smtClean="0"/>
                        <a:t> Networking Event at Bigelow Laboratory for Ocean Sciences</a:t>
                      </a:r>
                      <a:endParaRPr lang="en-US" sz="1700" b="1"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CCB3B">
                        <a:alpha val="50196"/>
                      </a:srgbClr>
                    </a:solidFill>
                  </a:tcPr>
                </a:tc>
              </a:tr>
              <a:tr h="428814">
                <a:tc>
                  <a:txBody>
                    <a:bodyPr/>
                    <a:lstStyle/>
                    <a:p>
                      <a:pPr algn="l"/>
                      <a:r>
                        <a:rPr lang="en-US" sz="1800" b="1" dirty="0" smtClean="0"/>
                        <a:t>September</a:t>
                      </a:r>
                      <a:endParaRPr lang="en-US" sz="1800" b="1"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14902"/>
                      </a:schemeClr>
                    </a:solidFill>
                  </a:tcPr>
                </a:tc>
                <a:tc>
                  <a:txBody>
                    <a:bodyPr/>
                    <a:lstStyle/>
                    <a:p>
                      <a:r>
                        <a:rPr lang="en-US" sz="1700" b="1" dirty="0" smtClean="0"/>
                        <a:t>Energy,</a:t>
                      </a:r>
                      <a:r>
                        <a:rPr lang="en-US" sz="1700" b="1" baseline="0" dirty="0" smtClean="0"/>
                        <a:t> </a:t>
                      </a:r>
                      <a:r>
                        <a:rPr lang="en-US" sz="1700" b="1" baseline="0" dirty="0" err="1" smtClean="0"/>
                        <a:t>Cleantech</a:t>
                      </a:r>
                      <a:r>
                        <a:rPr lang="en-US" sz="1700" b="1" baseline="0" dirty="0" smtClean="0"/>
                        <a:t>, &amp; the Transatlantic Trade and Investment Partnership (TTIP)</a:t>
                      </a:r>
                      <a:endParaRPr lang="en-US" sz="1700" b="1" dirty="0" smtClean="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14902"/>
                      </a:schemeClr>
                    </a:solidFill>
                  </a:tcPr>
                </a:tc>
              </a:tr>
              <a:tr h="497767">
                <a:tc>
                  <a:txBody>
                    <a:bodyPr/>
                    <a:lstStyle/>
                    <a:p>
                      <a:pPr algn="l"/>
                      <a:r>
                        <a:rPr lang="en-US" sz="1800" b="1" dirty="0" smtClean="0"/>
                        <a:t>September</a:t>
                      </a:r>
                      <a:endParaRPr lang="en-US" sz="1800" b="1"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CCB3B">
                        <a:alpha val="50196"/>
                      </a:srgbClr>
                    </a:solidFill>
                  </a:tcPr>
                </a:tc>
                <a:tc>
                  <a:txBody>
                    <a:bodyPr/>
                    <a:lstStyle/>
                    <a:p>
                      <a:r>
                        <a:rPr lang="en-US" sz="1700" b="1" dirty="0" smtClean="0"/>
                        <a:t>Heat</a:t>
                      </a:r>
                      <a:r>
                        <a:rPr lang="en-US" sz="1700" b="1" baseline="0" dirty="0" smtClean="0"/>
                        <a:t> of the Moment: Plans from State Officials, Energy Companies, and Maine’s Next Governor</a:t>
                      </a:r>
                      <a:endParaRPr lang="en-US" sz="1700" b="1" dirty="0" smtClean="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CCB3B">
                        <a:alpha val="50196"/>
                      </a:srgbClr>
                    </a:solidFill>
                  </a:tcPr>
                </a:tc>
              </a:tr>
              <a:tr h="428814">
                <a:tc>
                  <a:txBody>
                    <a:bodyPr/>
                    <a:lstStyle/>
                    <a:p>
                      <a:pPr algn="l"/>
                      <a:r>
                        <a:rPr lang="en-US" sz="1800" b="1" dirty="0" smtClean="0"/>
                        <a:t>October</a:t>
                      </a:r>
                      <a:endParaRPr lang="en-US" sz="1800" b="1"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700" b="1" dirty="0" smtClean="0"/>
                        <a:t>Organics</a:t>
                      </a:r>
                      <a:r>
                        <a:rPr lang="en-US" sz="1700" b="1" baseline="0" dirty="0" smtClean="0"/>
                        <a:t> &amp; Residuals Separation and Processing in the Solid Waste Stream</a:t>
                      </a:r>
                      <a:endParaRPr lang="en-US" sz="1700" b="1" dirty="0" smtClean="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r>
              <a:tr h="42881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b="1" dirty="0" smtClean="0"/>
                        <a:t>November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CCB3B">
                        <a:alpha val="50196"/>
                      </a:srgbClr>
                    </a:solidFill>
                  </a:tcPr>
                </a:tc>
                <a:tc>
                  <a:txBody>
                    <a:bodyPr/>
                    <a:lstStyle/>
                    <a:p>
                      <a:r>
                        <a:rPr lang="en-US" sz="1700" b="1" dirty="0" smtClean="0"/>
                        <a:t>E2Tech</a:t>
                      </a:r>
                      <a:r>
                        <a:rPr lang="en-US" sz="1700" b="1" baseline="0" dirty="0" smtClean="0"/>
                        <a:t> Annual Meeting- Extreme Makeover: Environmental Remediation </a:t>
                      </a:r>
                      <a:endParaRPr lang="en-US" sz="1700" b="1" dirty="0" smtClean="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CCB3B">
                        <a:alpha val="50196"/>
                      </a:srgbClr>
                    </a:solidFill>
                  </a:tcPr>
                </a:tc>
              </a:tr>
              <a:tr h="428814">
                <a:tc>
                  <a:txBody>
                    <a:bodyPr/>
                    <a:lstStyle/>
                    <a:p>
                      <a:pPr algn="l"/>
                      <a:r>
                        <a:rPr lang="en-US" sz="1800" b="1" dirty="0" smtClean="0"/>
                        <a:t>December</a:t>
                      </a:r>
                      <a:endParaRPr lang="en-US" sz="1800" b="1"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700" b="1" dirty="0" smtClean="0"/>
                        <a:t>Innovation</a:t>
                      </a:r>
                      <a:r>
                        <a:rPr lang="en-US" sz="1700" b="1" baseline="0" dirty="0" smtClean="0"/>
                        <a:t> Engineering Workshop</a:t>
                      </a:r>
                      <a:endParaRPr lang="en-US" sz="1700" b="1" dirty="0" smtClean="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r>
              <a:tr h="740145">
                <a:tc>
                  <a:txBody>
                    <a:bodyPr/>
                    <a:lstStyle/>
                    <a:p>
                      <a:pPr algn="l"/>
                      <a:r>
                        <a:rPr lang="en-US" sz="1800" b="1" dirty="0" smtClean="0"/>
                        <a:t>December</a:t>
                      </a:r>
                      <a:endParaRPr lang="en-US" sz="1800" b="1"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CCB3B">
                        <a:alpha val="50196"/>
                      </a:srgb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700" b="1" dirty="0" smtClean="0"/>
                        <a:t>Ocean Acidification &amp; Holiday Networking Event at the Gulf of Maine Research Institute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CCB3B">
                        <a:alpha val="50196"/>
                      </a:srgbClr>
                    </a:solidFill>
                  </a:tcPr>
                </a:tc>
              </a:tr>
              <a:tr h="428814">
                <a:tc>
                  <a:txBody>
                    <a:bodyPr/>
                    <a:lstStyle/>
                    <a:p>
                      <a:pPr algn="l"/>
                      <a:r>
                        <a:rPr lang="en-US" sz="1800" b="1" dirty="0" smtClean="0"/>
                        <a:t>January</a:t>
                      </a:r>
                      <a:r>
                        <a:rPr lang="en-US" sz="1800" b="1" baseline="0" dirty="0" smtClean="0"/>
                        <a:t> 2015</a:t>
                      </a:r>
                      <a:endParaRPr lang="en-US" sz="1800" b="1"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r>
                        <a:rPr lang="en-US" sz="1700" b="1" dirty="0" smtClean="0"/>
                        <a:t>Maine’s Energy Policy 2015</a:t>
                      </a:r>
                      <a:endParaRPr lang="en-US" sz="1700" b="1"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r>
              <a:tr h="428814">
                <a:tc>
                  <a:txBody>
                    <a:bodyPr/>
                    <a:lstStyle/>
                    <a:p>
                      <a:pPr algn="l"/>
                      <a:r>
                        <a:rPr lang="en-US" sz="1800" b="1" dirty="0" smtClean="0"/>
                        <a:t>January</a:t>
                      </a:r>
                      <a:endParaRPr lang="en-US" sz="1800" b="1"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CCB3B">
                        <a:alpha val="50196"/>
                      </a:srgbClr>
                    </a:solidFill>
                  </a:tcPr>
                </a:tc>
                <a:tc>
                  <a:txBody>
                    <a:bodyPr/>
                    <a:lstStyle/>
                    <a:p>
                      <a:r>
                        <a:rPr lang="en-US" sz="1700" b="1" dirty="0" smtClean="0"/>
                        <a:t>Worker</a:t>
                      </a:r>
                      <a:r>
                        <a:rPr lang="en-US" sz="1700" b="1" baseline="0" dirty="0" smtClean="0"/>
                        <a:t> Training &amp; Internship Briefing</a:t>
                      </a:r>
                      <a:endParaRPr lang="en-US" sz="1700" b="1"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CCB3B">
                        <a:alpha val="50196"/>
                      </a:srgbClr>
                    </a:solidFill>
                  </a:tcPr>
                </a:tc>
              </a:tr>
            </a:tbl>
          </a:graphicData>
        </a:graphic>
      </p:graphicFrame>
    </p:spTree>
    <p:extLst>
      <p:ext uri="{BB962C8B-B14F-4D97-AF65-F5344CB8AC3E}">
        <p14:creationId xmlns:p14="http://schemas.microsoft.com/office/powerpoint/2010/main" val="297796193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5171" y="519113"/>
            <a:ext cx="3200378" cy="1234432"/>
          </a:xfrm>
          <a:prstGeom prst="rect">
            <a:avLst/>
          </a:prstGeom>
        </p:spPr>
      </p:pic>
      <p:sp>
        <p:nvSpPr>
          <p:cNvPr id="3" name="TextBox 2"/>
          <p:cNvSpPr txBox="1"/>
          <p:nvPr/>
        </p:nvSpPr>
        <p:spPr>
          <a:xfrm>
            <a:off x="3929483" y="597720"/>
            <a:ext cx="5168267" cy="1077218"/>
          </a:xfrm>
          <a:prstGeom prst="rect">
            <a:avLst/>
          </a:prstGeom>
          <a:noFill/>
        </p:spPr>
        <p:txBody>
          <a:bodyPr wrap="square" rtlCol="0">
            <a:spAutoFit/>
          </a:bodyPr>
          <a:lstStyle/>
          <a:p>
            <a:pPr algn="ctr"/>
            <a:r>
              <a:rPr lang="en-US" sz="3200" b="1" dirty="0" smtClean="0">
                <a:solidFill>
                  <a:srgbClr val="006838"/>
                </a:solidFill>
              </a:rPr>
              <a:t>FY2015 Forums, Networking Events &amp; Workshops</a:t>
            </a:r>
            <a:endParaRPr lang="en-US" sz="3200" dirty="0">
              <a:solidFill>
                <a:srgbClr val="006838"/>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568595410"/>
              </p:ext>
            </p:extLst>
          </p:nvPr>
        </p:nvGraphicFramePr>
        <p:xfrm>
          <a:off x="515171" y="1959428"/>
          <a:ext cx="8229600" cy="4277888"/>
        </p:xfrm>
        <a:graphic>
          <a:graphicData uri="http://schemas.openxmlformats.org/drawingml/2006/table">
            <a:tbl>
              <a:tblPr firstRow="1" bandRow="1">
                <a:tableStyleId>{0505E3EF-67EA-436B-97B2-0124C06EBD24}</a:tableStyleId>
              </a:tblPr>
              <a:tblGrid>
                <a:gridCol w="1255572"/>
                <a:gridCol w="6974028"/>
              </a:tblGrid>
              <a:tr h="478972">
                <a:tc>
                  <a:txBody>
                    <a:bodyPr/>
                    <a:lstStyle/>
                    <a:p>
                      <a:pPr algn="l"/>
                      <a:r>
                        <a:rPr lang="en-US" b="1" dirty="0" smtClean="0"/>
                        <a:t>February</a:t>
                      </a:r>
                      <a:endParaRPr lang="en-US" b="1"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9CCB3B">
                        <a:alpha val="50196"/>
                      </a:srgb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Portland</a:t>
                      </a:r>
                      <a:r>
                        <a:rPr lang="en-US" b="1" baseline="0" dirty="0" smtClean="0"/>
                        <a:t> </a:t>
                      </a:r>
                      <a:r>
                        <a:rPr lang="en-US" b="1" baseline="0" dirty="0" err="1" smtClean="0"/>
                        <a:t>Greendrinks</a:t>
                      </a:r>
                      <a:r>
                        <a:rPr lang="en-US" b="1" baseline="0" dirty="0" smtClean="0"/>
                        <a:t> at </a:t>
                      </a:r>
                      <a:r>
                        <a:rPr lang="en-US" b="1" baseline="0" dirty="0" err="1" smtClean="0"/>
                        <a:t>TideSmart</a:t>
                      </a:r>
                      <a:r>
                        <a:rPr lang="en-US" b="1" baseline="0" dirty="0" smtClean="0"/>
                        <a:t> Global</a:t>
                      </a:r>
                      <a:endParaRPr lang="en-US" b="1" dirty="0" smtClean="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9CCB3B">
                        <a:alpha val="50196"/>
                      </a:srgbClr>
                    </a:solidFill>
                  </a:tcPr>
                </a:tc>
              </a:tr>
              <a:tr h="443345">
                <a:tc>
                  <a:txBody>
                    <a:bodyPr/>
                    <a:lstStyle/>
                    <a:p>
                      <a:pPr algn="l"/>
                      <a:r>
                        <a:rPr lang="en-US" b="1" dirty="0" smtClean="0"/>
                        <a:t>February</a:t>
                      </a:r>
                      <a:endParaRPr lang="en-US" b="1"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alpha val="14902"/>
                      </a:srgb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Hydropower: A Dam Good Forum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alpha val="14902"/>
                      </a:srgbClr>
                    </a:solidFill>
                  </a:tcPr>
                </a:tc>
              </a:tr>
              <a:tr h="471055">
                <a:tc>
                  <a:txBody>
                    <a:bodyPr/>
                    <a:lstStyle/>
                    <a:p>
                      <a:pPr algn="l"/>
                      <a:r>
                        <a:rPr lang="en-US" b="1" dirty="0" smtClean="0"/>
                        <a:t>March</a:t>
                      </a:r>
                      <a:endParaRPr lang="en-US" b="1"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9CCB3B">
                        <a:alpha val="50196"/>
                      </a:srgbClr>
                    </a:solidFill>
                  </a:tcPr>
                </a:tc>
                <a:tc>
                  <a:txBody>
                    <a:bodyPr/>
                    <a:lstStyle/>
                    <a:p>
                      <a:r>
                        <a:rPr lang="en-US" b="1" dirty="0" err="1" smtClean="0"/>
                        <a:t>Cleantech</a:t>
                      </a:r>
                      <a:r>
                        <a:rPr lang="en-US" b="1" baseline="0" dirty="0" smtClean="0"/>
                        <a:t> Open 2015 launches in Maine</a:t>
                      </a:r>
                      <a:endParaRPr lang="en-US" b="1"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9CCB3B">
                        <a:alpha val="50196"/>
                      </a:srgbClr>
                    </a:solidFill>
                  </a:tcPr>
                </a:tc>
              </a:tr>
              <a:tr h="411424">
                <a:tc>
                  <a:txBody>
                    <a:bodyPr/>
                    <a:lstStyle/>
                    <a:p>
                      <a:pPr algn="l"/>
                      <a:r>
                        <a:rPr lang="en-US" b="1" dirty="0" smtClean="0"/>
                        <a:t>March</a:t>
                      </a:r>
                      <a:endParaRPr lang="en-US" b="1"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Renewable</a:t>
                      </a:r>
                      <a:r>
                        <a:rPr lang="en-US" b="1" baseline="0" dirty="0" smtClean="0"/>
                        <a:t> Energy Incentives: Investment or Entitlement?</a:t>
                      </a:r>
                      <a:endParaRPr lang="en-US" b="1" dirty="0" smtClean="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tr>
              <a:tr h="461412">
                <a:tc>
                  <a:txBody>
                    <a:bodyPr/>
                    <a:lstStyle/>
                    <a:p>
                      <a:pPr algn="l"/>
                      <a:r>
                        <a:rPr lang="en-US" b="1" dirty="0" smtClean="0"/>
                        <a:t>April</a:t>
                      </a:r>
                      <a:endParaRPr lang="en-US" b="1"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DE59D"/>
                    </a:solidFill>
                  </a:tcPr>
                </a:tc>
                <a:tc>
                  <a:txBody>
                    <a:bodyPr/>
                    <a:lstStyle/>
                    <a:p>
                      <a:r>
                        <a:rPr lang="en-US" b="1" dirty="0" smtClean="0"/>
                        <a:t>“Current” Events in </a:t>
                      </a:r>
                      <a:r>
                        <a:rPr lang="en-US" b="1" dirty="0" err="1" smtClean="0"/>
                        <a:t>Stormwater</a:t>
                      </a:r>
                      <a:endParaRPr lang="en-US" b="1"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DE59D"/>
                    </a:solidFill>
                  </a:tcPr>
                </a:tc>
              </a:tr>
              <a:tr h="415637">
                <a:tc>
                  <a:txBody>
                    <a:bodyPr/>
                    <a:lstStyle/>
                    <a:p>
                      <a:pPr algn="l"/>
                      <a:r>
                        <a:rPr lang="en-US" b="1" dirty="0" smtClean="0"/>
                        <a:t>May</a:t>
                      </a:r>
                      <a:endParaRPr lang="en-US" b="1"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US" b="1" dirty="0" err="1" smtClean="0"/>
                        <a:t>Biobased</a:t>
                      </a:r>
                      <a:r>
                        <a:rPr lang="en-US" b="1" dirty="0" smtClean="0"/>
                        <a:t> Maine: Advancing </a:t>
                      </a:r>
                      <a:r>
                        <a:rPr lang="en-US" b="1" dirty="0" err="1" smtClean="0"/>
                        <a:t>Biobased</a:t>
                      </a:r>
                      <a:r>
                        <a:rPr lang="en-US" b="1" dirty="0" smtClean="0"/>
                        <a:t> Manufacturing for a Sustainable Maine Economy</a:t>
                      </a:r>
                      <a:endParaRPr lang="en-US" b="1"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443345">
                <a:tc>
                  <a:txBody>
                    <a:bodyPr/>
                    <a:lstStyle/>
                    <a:p>
                      <a:pPr algn="l"/>
                      <a:r>
                        <a:rPr lang="en-US" b="1" dirty="0" smtClean="0"/>
                        <a:t>May</a:t>
                      </a:r>
                      <a:endParaRPr lang="en-US" b="1"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DE59D"/>
                    </a:solidFill>
                  </a:tcPr>
                </a:tc>
                <a:tc>
                  <a:txBody>
                    <a:bodyPr/>
                    <a:lstStyle/>
                    <a:p>
                      <a:r>
                        <a:rPr lang="en-US" b="1" dirty="0" smtClean="0"/>
                        <a:t>Branching</a:t>
                      </a:r>
                      <a:r>
                        <a:rPr lang="en-US" b="1" baseline="0" dirty="0" smtClean="0"/>
                        <a:t> Out: The Future of the Forestry Industry</a:t>
                      </a:r>
                      <a:endParaRPr lang="en-US" b="1"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DE59D"/>
                    </a:solidFill>
                  </a:tcPr>
                </a:tc>
              </a:tr>
              <a:tr h="471055">
                <a:tc>
                  <a:txBody>
                    <a:bodyPr/>
                    <a:lstStyle/>
                    <a:p>
                      <a:pPr algn="l"/>
                      <a:r>
                        <a:rPr lang="en-US" b="1" dirty="0" smtClean="0"/>
                        <a:t>June</a:t>
                      </a:r>
                      <a:endParaRPr lang="en-US" b="1"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Wicked</a:t>
                      </a:r>
                      <a:r>
                        <a:rPr lang="en-US" b="1" baseline="0" dirty="0" smtClean="0"/>
                        <a:t> Cool Networking Mixer at Wicked Joe Coffee</a:t>
                      </a:r>
                      <a:endParaRPr lang="en-US" b="1" dirty="0" smtClean="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457200">
                <a:tc>
                  <a:txBody>
                    <a:bodyPr/>
                    <a:lstStyle/>
                    <a:p>
                      <a:pPr algn="l"/>
                      <a:r>
                        <a:rPr lang="en-US" b="1" dirty="0" smtClean="0"/>
                        <a:t>June</a:t>
                      </a:r>
                      <a:endParaRPr lang="en-US" b="1"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DE59D"/>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Energy Storage: Saving for a (Renewable)</a:t>
                      </a:r>
                      <a:r>
                        <a:rPr lang="en-US" b="1" baseline="0" dirty="0" smtClean="0"/>
                        <a:t> Rainy Day</a:t>
                      </a:r>
                      <a:endParaRPr lang="en-US" b="1" dirty="0" smtClean="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DE59D"/>
                    </a:solidFill>
                  </a:tcPr>
                </a:tc>
              </a:tr>
            </a:tbl>
          </a:graphicData>
        </a:graphic>
      </p:graphicFrame>
    </p:spTree>
    <p:extLst>
      <p:ext uri="{BB962C8B-B14F-4D97-AF65-F5344CB8AC3E}">
        <p14:creationId xmlns:p14="http://schemas.microsoft.com/office/powerpoint/2010/main" val="352209094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3700" y="451151"/>
            <a:ext cx="3200400" cy="1234439"/>
          </a:xfrm>
          <a:prstGeom prst="rect">
            <a:avLst/>
          </a:prstGeom>
        </p:spPr>
      </p:pic>
      <p:sp>
        <p:nvSpPr>
          <p:cNvPr id="3" name="TextBox 2"/>
          <p:cNvSpPr txBox="1"/>
          <p:nvPr/>
        </p:nvSpPr>
        <p:spPr>
          <a:xfrm>
            <a:off x="3903597" y="714427"/>
            <a:ext cx="4726526" cy="707886"/>
          </a:xfrm>
          <a:prstGeom prst="rect">
            <a:avLst/>
          </a:prstGeom>
          <a:noFill/>
        </p:spPr>
        <p:txBody>
          <a:bodyPr wrap="square" rtlCol="0">
            <a:spAutoFit/>
          </a:bodyPr>
          <a:lstStyle/>
          <a:p>
            <a:pPr algn="ctr"/>
            <a:r>
              <a:rPr lang="en-US" sz="3600" b="1" spc="200" dirty="0" smtClean="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latin typeface="+mj-lt"/>
              </a:rPr>
              <a:t> </a:t>
            </a:r>
            <a:r>
              <a:rPr lang="en-US" sz="4000" b="1" dirty="0" smtClean="0">
                <a:ln w="18415" cmpd="sng">
                  <a:solidFill>
                    <a:srgbClr val="FFFFFF"/>
                  </a:solidFill>
                  <a:prstDash val="solid"/>
                </a:ln>
                <a:solidFill>
                  <a:srgbClr val="006838"/>
                </a:solidFill>
                <a:latin typeface="+mj-lt"/>
              </a:rPr>
              <a:t>Projects &amp; Partners</a:t>
            </a:r>
            <a:endParaRPr lang="en-US" sz="4000" b="1" dirty="0">
              <a:ln w="18415" cmpd="sng">
                <a:solidFill>
                  <a:srgbClr val="FFFFFF"/>
                </a:solidFill>
                <a:prstDash val="solid"/>
              </a:ln>
              <a:solidFill>
                <a:srgbClr val="006838"/>
              </a:solidFill>
              <a:latin typeface="+mj-lt"/>
            </a:endParaRPr>
          </a:p>
        </p:txBody>
      </p:sp>
      <p:pic>
        <p:nvPicPr>
          <p:cNvPr id="16" name="Picture 15" descr="cleantechopen.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9847" y="4925064"/>
            <a:ext cx="2232567" cy="1173708"/>
          </a:xfrm>
          <a:prstGeom prst="rect">
            <a:avLst/>
          </a:prstGeom>
        </p:spPr>
      </p:pic>
      <p:pic>
        <p:nvPicPr>
          <p:cNvPr id="14" name="Picture 13">
            <a:hlinkClick r:id="rId4"/>
          </p:cNvPr>
          <p:cNvPicPr/>
          <p:nvPr/>
        </p:nvPicPr>
        <p:blipFill>
          <a:blip r:embed="rId5" cstate="email">
            <a:extLst>
              <a:ext uri="{28A0092B-C50C-407E-A947-70E740481C1C}">
                <a14:useLocalDpi xmlns:a14="http://schemas.microsoft.com/office/drawing/2010/main"/>
              </a:ext>
            </a:extLst>
          </a:blip>
          <a:srcRect/>
          <a:stretch>
            <a:fillRect/>
          </a:stretch>
        </p:blipFill>
        <p:spPr bwMode="auto">
          <a:xfrm>
            <a:off x="1273815" y="3516512"/>
            <a:ext cx="3282020" cy="685800"/>
          </a:xfrm>
          <a:prstGeom prst="rect">
            <a:avLst/>
          </a:prstGeom>
          <a:noFill/>
          <a:ln>
            <a:noFill/>
          </a:ln>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50318" y="3409634"/>
            <a:ext cx="2233083" cy="1143000"/>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67336" y="2029974"/>
            <a:ext cx="2285999" cy="1143000"/>
          </a:xfrm>
          <a:prstGeom prst="rect">
            <a:avLst/>
          </a:prstGeom>
        </p:spPr>
      </p:pic>
      <p:pic>
        <p:nvPicPr>
          <p:cNvPr id="7171" name="Picture 3" descr="C:\Users\melis_000\Dropbox (E2Tech)\E2TECH\Marketing\Logos\Partner Logos\Partner Logos\MOWII Logo.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81735" y="4925064"/>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Users\melis_000\Dropbox (E2Tech)\E2TECH\Marketing\Logos\Partner Logos\Partner Logos\ACTION.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3700" y="2230718"/>
            <a:ext cx="3474960" cy="74151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94100" y="5153664"/>
            <a:ext cx="2441750" cy="914400"/>
          </a:xfrm>
          <a:prstGeom prst="rect">
            <a:avLst/>
          </a:prstGeom>
        </p:spPr>
      </p:pic>
    </p:spTree>
    <p:extLst>
      <p:ext uri="{BB962C8B-B14F-4D97-AF65-F5344CB8AC3E}">
        <p14:creationId xmlns:p14="http://schemas.microsoft.com/office/powerpoint/2010/main" val="89477907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44149" y="465554"/>
            <a:ext cx="3657600" cy="1410789"/>
          </a:xfrm>
          <a:prstGeom prst="rect">
            <a:avLst/>
          </a:prstGeom>
        </p:spPr>
      </p:pic>
      <p:sp>
        <p:nvSpPr>
          <p:cNvPr id="3" name="TextBox 2"/>
          <p:cNvSpPr txBox="1"/>
          <p:nvPr/>
        </p:nvSpPr>
        <p:spPr>
          <a:xfrm>
            <a:off x="536221" y="1999173"/>
            <a:ext cx="8282852" cy="1077218"/>
          </a:xfrm>
          <a:prstGeom prst="rect">
            <a:avLst/>
          </a:prstGeom>
          <a:noFill/>
        </p:spPr>
        <p:txBody>
          <a:bodyPr wrap="square" rtlCol="0">
            <a:spAutoFit/>
          </a:bodyPr>
          <a:lstStyle/>
          <a:p>
            <a:pPr algn="ctr"/>
            <a:r>
              <a:rPr lang="en-US" sz="3200" b="1" dirty="0" smtClean="0"/>
              <a:t>November: Annual Meeting &amp; Forum-</a:t>
            </a:r>
          </a:p>
          <a:p>
            <a:pPr algn="ctr"/>
            <a:r>
              <a:rPr lang="en-US" sz="3200" b="1" dirty="0" smtClean="0"/>
              <a:t>Risky Business: Floods, Fatalities, and Fear</a:t>
            </a:r>
            <a:endParaRPr lang="en-US" sz="3200" b="1" dirty="0"/>
          </a:p>
        </p:txBody>
      </p:sp>
      <p:pic>
        <p:nvPicPr>
          <p:cNvPr id="6146" name="Picture 2" descr="C:\Users\melis_000\Desktop\Environmental Ris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2582" y="3323792"/>
            <a:ext cx="3820733" cy="3118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206806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71800" y="301025"/>
            <a:ext cx="3200400" cy="1234439"/>
          </a:xfrm>
          <a:prstGeom prst="rect">
            <a:avLst/>
          </a:prstGeom>
        </p:spPr>
      </p:pic>
      <p:sp>
        <p:nvSpPr>
          <p:cNvPr id="6" name="Content Placeholder 5"/>
          <p:cNvSpPr txBox="1">
            <a:spLocks noGrp="1"/>
          </p:cNvSpPr>
          <p:nvPr>
            <p:ph idx="1"/>
          </p:nvPr>
        </p:nvSpPr>
        <p:spPr>
          <a:xfrm>
            <a:off x="457200" y="2581234"/>
            <a:ext cx="8229600" cy="1077218"/>
          </a:xfrm>
          <a:prstGeom prst="rect">
            <a:avLst/>
          </a:prstGeom>
          <a:noFill/>
        </p:spPr>
        <p:txBody>
          <a:bodyPr wrap="square" rtlCol="0">
            <a:spAutoFit/>
          </a:bodyPr>
          <a:lstStyle/>
          <a:p>
            <a:pPr marL="0" indent="0" algn="ctr">
              <a:buNone/>
            </a:pPr>
            <a:r>
              <a:rPr lang="en-US" b="1" dirty="0" smtClean="0"/>
              <a:t>December 15: Aquaculture Forum </a:t>
            </a:r>
            <a:br>
              <a:rPr lang="en-US" b="1" dirty="0" smtClean="0"/>
            </a:br>
            <a:r>
              <a:rPr lang="en-US" b="1" dirty="0" smtClean="0"/>
              <a:t>and </a:t>
            </a:r>
            <a:r>
              <a:rPr lang="en-US" b="1" dirty="0"/>
              <a:t>Winter Networking Event </a:t>
            </a:r>
            <a:endParaRPr lang="en-US" sz="3200" b="1"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0898" y="3944203"/>
            <a:ext cx="6582203" cy="2369593"/>
          </a:xfrm>
          <a:prstGeom prst="rect">
            <a:avLst/>
          </a:prstGeom>
        </p:spPr>
      </p:pic>
      <p:sp>
        <p:nvSpPr>
          <p:cNvPr id="2" name="TextBox 1"/>
          <p:cNvSpPr txBox="1"/>
          <p:nvPr/>
        </p:nvSpPr>
        <p:spPr>
          <a:xfrm>
            <a:off x="3532908" y="1964629"/>
            <a:ext cx="2078182" cy="461665"/>
          </a:xfrm>
          <a:prstGeom prst="rect">
            <a:avLst/>
          </a:prstGeom>
          <a:noFill/>
        </p:spPr>
        <p:txBody>
          <a:bodyPr wrap="square" rtlCol="0">
            <a:spAutoFit/>
          </a:bodyPr>
          <a:lstStyle/>
          <a:p>
            <a:r>
              <a:rPr lang="en-US" sz="2400" dirty="0" smtClean="0"/>
              <a:t>Save the date:</a:t>
            </a:r>
            <a:endParaRPr lang="en-US" sz="2400" dirty="0"/>
          </a:p>
        </p:txBody>
      </p:sp>
    </p:spTree>
    <p:extLst>
      <p:ext uri="{BB962C8B-B14F-4D97-AF65-F5344CB8AC3E}">
        <p14:creationId xmlns:p14="http://schemas.microsoft.com/office/powerpoint/2010/main" val="45968297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5904" y="435158"/>
            <a:ext cx="5970896" cy="1143000"/>
          </a:xfrm>
        </p:spPr>
        <p:txBody>
          <a:bodyPr/>
          <a:lstStyle/>
          <a:p>
            <a:r>
              <a:rPr lang="en-US" sz="4000" b="1" spc="200" dirty="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t> </a:t>
            </a:r>
            <a:r>
              <a:rPr lang="en-US" b="1" dirty="0" smtClean="0">
                <a:ln w="18415" cmpd="sng">
                  <a:solidFill>
                    <a:srgbClr val="FFFFFF"/>
                  </a:solidFill>
                  <a:prstDash val="solid"/>
                </a:ln>
                <a:solidFill>
                  <a:srgbClr val="006838"/>
                </a:solidFill>
              </a:rPr>
              <a:t>What’s Ahead for 2016</a:t>
            </a:r>
            <a:endParaRPr lang="en-US" b="1" dirty="0">
              <a:ln w="18415" cmpd="sng">
                <a:solidFill>
                  <a:srgbClr val="FFFFFF"/>
                </a:solidFill>
                <a:prstDash val="solid"/>
              </a:ln>
              <a:solidFill>
                <a:srgbClr val="006838"/>
              </a:solidFill>
            </a:endParaRPr>
          </a:p>
        </p:txBody>
      </p:sp>
      <p:sp>
        <p:nvSpPr>
          <p:cNvPr id="3" name="Content Placeholder 2"/>
          <p:cNvSpPr>
            <a:spLocks noGrp="1"/>
          </p:cNvSpPr>
          <p:nvPr>
            <p:ph idx="1"/>
          </p:nvPr>
        </p:nvSpPr>
        <p:spPr>
          <a:xfrm>
            <a:off x="457200" y="1760561"/>
            <a:ext cx="8326582" cy="4804012"/>
          </a:xfrm>
        </p:spPr>
        <p:txBody>
          <a:bodyPr>
            <a:normAutofit/>
          </a:bodyPr>
          <a:lstStyle/>
          <a:p>
            <a:r>
              <a:rPr lang="en-US" dirty="0" smtClean="0"/>
              <a:t>State Energy Planning Roadmap</a:t>
            </a:r>
          </a:p>
          <a:p>
            <a:r>
              <a:rPr lang="en-US" dirty="0" smtClean="0"/>
              <a:t>SBA Accelerator Fund</a:t>
            </a:r>
          </a:p>
          <a:p>
            <a:r>
              <a:rPr lang="en-US" dirty="0" smtClean="0"/>
              <a:t>Energy &amp; Environmental Supply Chain Database- LIVE!</a:t>
            </a:r>
          </a:p>
          <a:p>
            <a:r>
              <a:rPr lang="en-US" dirty="0" smtClean="0"/>
              <a:t>Forums, seminars, and workshops</a:t>
            </a:r>
          </a:p>
          <a:p>
            <a:r>
              <a:rPr lang="en-US" dirty="0" smtClean="0"/>
              <a:t>2</a:t>
            </a:r>
            <a:r>
              <a:rPr lang="en-US" baseline="30000" dirty="0" smtClean="0"/>
              <a:t>nd</a:t>
            </a:r>
            <a:r>
              <a:rPr lang="en-US" dirty="0" smtClean="0"/>
              <a:t> Annual E2Tech Expo</a:t>
            </a:r>
          </a:p>
          <a:p>
            <a:r>
              <a:rPr lang="en-US" dirty="0" smtClean="0"/>
              <a:t>National &amp; International marketing opportunities</a:t>
            </a:r>
          </a:p>
          <a:p>
            <a:endParaRPr lang="en-US" dirty="0" smtClean="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7200" y="435158"/>
            <a:ext cx="2131009" cy="821960"/>
          </a:xfrm>
          <a:prstGeom prst="rect">
            <a:avLst/>
          </a:prstGeom>
        </p:spPr>
      </p:pic>
    </p:spTree>
    <p:extLst>
      <p:ext uri="{BB962C8B-B14F-4D97-AF65-F5344CB8AC3E}">
        <p14:creationId xmlns:p14="http://schemas.microsoft.com/office/powerpoint/2010/main" val="120913072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5171" y="519113"/>
            <a:ext cx="3200378" cy="1234432"/>
          </a:xfrm>
          <a:prstGeom prst="rect">
            <a:avLst/>
          </a:prstGeom>
        </p:spPr>
      </p:pic>
      <p:sp>
        <p:nvSpPr>
          <p:cNvPr id="3" name="TextBox 2"/>
          <p:cNvSpPr txBox="1"/>
          <p:nvPr/>
        </p:nvSpPr>
        <p:spPr>
          <a:xfrm>
            <a:off x="3715548" y="474745"/>
            <a:ext cx="5289907" cy="1569660"/>
          </a:xfrm>
          <a:prstGeom prst="rect">
            <a:avLst/>
          </a:prstGeom>
          <a:noFill/>
        </p:spPr>
        <p:txBody>
          <a:bodyPr wrap="square" rtlCol="0">
            <a:spAutoFit/>
          </a:bodyPr>
          <a:lstStyle/>
          <a:p>
            <a:pPr algn="ctr"/>
            <a:r>
              <a:rPr lang="en-US" sz="3200" dirty="0" smtClean="0">
                <a:solidFill>
                  <a:srgbClr val="006838"/>
                </a:solidFill>
              </a:rPr>
              <a:t>Department of Energy,</a:t>
            </a:r>
          </a:p>
          <a:p>
            <a:pPr algn="ctr"/>
            <a:r>
              <a:rPr lang="en-US" sz="3200" dirty="0" smtClean="0">
                <a:solidFill>
                  <a:srgbClr val="006838"/>
                </a:solidFill>
              </a:rPr>
              <a:t>State Energy Planning Roadmap</a:t>
            </a:r>
            <a:endParaRPr lang="en-US" sz="3200" dirty="0">
              <a:solidFill>
                <a:srgbClr val="006838"/>
              </a:solidFill>
            </a:endParaRPr>
          </a:p>
        </p:txBody>
      </p:sp>
      <p:sp>
        <p:nvSpPr>
          <p:cNvPr id="6" name="TextBox 5"/>
          <p:cNvSpPr txBox="1"/>
          <p:nvPr/>
        </p:nvSpPr>
        <p:spPr>
          <a:xfrm>
            <a:off x="515171" y="2193651"/>
            <a:ext cx="8268611" cy="4678204"/>
          </a:xfrm>
          <a:prstGeom prst="rect">
            <a:avLst/>
          </a:prstGeom>
          <a:noFill/>
        </p:spPr>
        <p:txBody>
          <a:bodyPr wrap="square" rtlCol="0">
            <a:spAutoFit/>
          </a:bodyPr>
          <a:lstStyle/>
          <a:p>
            <a:pPr marL="285750" indent="-285750">
              <a:buFont typeface="Arial" pitchFamily="34" charset="0"/>
              <a:buChar char="•"/>
            </a:pPr>
            <a:r>
              <a:rPr lang="en-US" sz="2000" dirty="0" smtClean="0"/>
              <a:t>E2Tech, with the Governor’s Energy Office, was awarded </a:t>
            </a:r>
            <a:r>
              <a:rPr lang="en-US" sz="2000" b="1" dirty="0" smtClean="0"/>
              <a:t>$284,000 </a:t>
            </a:r>
            <a:r>
              <a:rPr lang="en-US" sz="2000" dirty="0" smtClean="0"/>
              <a:t>in federal grant funding to develop an implementable, stakeholder-driven plan that </a:t>
            </a:r>
            <a:r>
              <a:rPr lang="en-US" sz="2000" b="1" dirty="0" smtClean="0"/>
              <a:t>lowers energy costs, improves the environment, and advances energy security. </a:t>
            </a:r>
          </a:p>
          <a:p>
            <a:pPr marL="285750" indent="-285750">
              <a:buFont typeface="Arial" pitchFamily="34" charset="0"/>
              <a:buChar char="•"/>
            </a:pPr>
            <a:r>
              <a:rPr lang="en-US" sz="2000" dirty="0" smtClean="0"/>
              <a:t>The Roadmap will be developed in </a:t>
            </a:r>
            <a:r>
              <a:rPr lang="en-US" sz="2000" b="1" dirty="0" smtClean="0"/>
              <a:t>three distinct phases over a two-year </a:t>
            </a:r>
            <a:r>
              <a:rPr lang="en-US" sz="2000" dirty="0" smtClean="0"/>
              <a:t>period:</a:t>
            </a:r>
          </a:p>
          <a:p>
            <a:pPr marL="742950" lvl="1" indent="-285750">
              <a:buFont typeface="Arial" pitchFamily="34" charset="0"/>
              <a:buChar char="•"/>
            </a:pPr>
            <a:r>
              <a:rPr lang="en-US" sz="2000" dirty="0" smtClean="0"/>
              <a:t>Phase I – </a:t>
            </a:r>
            <a:r>
              <a:rPr lang="en-US" sz="2000" dirty="0" err="1" smtClean="0"/>
              <a:t>Baselining</a:t>
            </a:r>
            <a:endParaRPr lang="en-US" sz="2000" dirty="0" smtClean="0"/>
          </a:p>
          <a:p>
            <a:pPr marL="742950" lvl="1" indent="-285750">
              <a:buFont typeface="Arial" pitchFamily="34" charset="0"/>
              <a:buChar char="•"/>
            </a:pPr>
            <a:r>
              <a:rPr lang="en-US" sz="2000" dirty="0" smtClean="0"/>
              <a:t>Phase II – Time Horizon and Regional Development Goals</a:t>
            </a:r>
          </a:p>
          <a:p>
            <a:pPr marL="742950" lvl="1" indent="-285750">
              <a:buFont typeface="Arial" pitchFamily="34" charset="0"/>
              <a:buChar char="•"/>
            </a:pPr>
            <a:r>
              <a:rPr lang="en-US" sz="2000" dirty="0" smtClean="0"/>
              <a:t>Phase III – Action/ Implementation Plan/ Roadmap Development</a:t>
            </a:r>
          </a:p>
          <a:p>
            <a:pPr marL="285750" lvl="0" indent="-285750">
              <a:buFont typeface="Arial" pitchFamily="34" charset="0"/>
              <a:buChar char="•"/>
            </a:pPr>
            <a:r>
              <a:rPr lang="en-US" sz="2000" dirty="0" smtClean="0">
                <a:solidFill>
                  <a:prstClr val="black"/>
                </a:solidFill>
              </a:rPr>
              <a:t>The final product will be a comprehensive, actionable Maine Energy Planning Roadmap </a:t>
            </a:r>
            <a:r>
              <a:rPr lang="en-US" sz="2000" b="1" dirty="0" smtClean="0">
                <a:solidFill>
                  <a:prstClr val="black"/>
                </a:solidFill>
              </a:rPr>
              <a:t>with significant input from private, public, and non-profit leaders throughout the national, regional, and state energy ecosystems</a:t>
            </a:r>
            <a:r>
              <a:rPr lang="en-US" sz="2000" dirty="0" smtClean="0">
                <a:solidFill>
                  <a:prstClr val="black"/>
                </a:solidFill>
              </a:rPr>
              <a:t> and a clear implementation plan with strategies, participants, deliverables, recommendations, and milestones. </a:t>
            </a:r>
            <a:endParaRPr lang="en-US" sz="2000" dirty="0">
              <a:solidFill>
                <a:prstClr val="black"/>
              </a:solidFill>
            </a:endParaRPr>
          </a:p>
          <a:p>
            <a:pPr lvl="1"/>
            <a:endParaRPr lang="en-US" dirty="0"/>
          </a:p>
        </p:txBody>
      </p:sp>
    </p:spTree>
    <p:extLst>
      <p:ext uri="{BB962C8B-B14F-4D97-AF65-F5344CB8AC3E}">
        <p14:creationId xmlns:p14="http://schemas.microsoft.com/office/powerpoint/2010/main" val="389876340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59421" y="267033"/>
            <a:ext cx="4225157" cy="461665"/>
          </a:xfrm>
          <a:prstGeom prst="rect">
            <a:avLst/>
          </a:prstGeom>
          <a:noFill/>
        </p:spPr>
        <p:txBody>
          <a:bodyPr wrap="square" rtlCol="0">
            <a:spAutoFit/>
          </a:bodyPr>
          <a:lstStyle/>
          <a:p>
            <a:r>
              <a:rPr lang="en-US" sz="2400" b="1" dirty="0" smtClean="0">
                <a:solidFill>
                  <a:srgbClr val="006838"/>
                </a:solidFill>
                <a:latin typeface="PT Sans" pitchFamily="34" charset="0"/>
              </a:rPr>
              <a:t> E2Tech Board of Directors</a:t>
            </a:r>
            <a:endParaRPr lang="en-US" sz="2400" b="1" dirty="0">
              <a:solidFill>
                <a:srgbClr val="006838"/>
              </a:solidFill>
              <a:latin typeface="PT Sans"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726424008"/>
              </p:ext>
            </p:extLst>
          </p:nvPr>
        </p:nvGraphicFramePr>
        <p:xfrm>
          <a:off x="471055" y="833724"/>
          <a:ext cx="8091053" cy="5867400"/>
        </p:xfrm>
        <a:graphic>
          <a:graphicData uri="http://schemas.openxmlformats.org/drawingml/2006/table">
            <a:tbl>
              <a:tblPr firstRow="1" firstCol="1" bandRow="1">
                <a:tableStyleId>{69C7853C-536D-4A76-A0AE-DD22124D55A5}</a:tableStyleId>
              </a:tblPr>
              <a:tblGrid>
                <a:gridCol w="2718465"/>
                <a:gridCol w="2686294"/>
                <a:gridCol w="2686294"/>
              </a:tblGrid>
              <a:tr h="129483">
                <a:tc>
                  <a:txBody>
                    <a:bodyPr/>
                    <a:lstStyle/>
                    <a:p>
                      <a:pPr marL="0" marR="0" algn="ctr">
                        <a:spcBef>
                          <a:spcPts val="0"/>
                        </a:spcBef>
                        <a:spcAft>
                          <a:spcPts val="0"/>
                        </a:spcAft>
                      </a:pPr>
                      <a:r>
                        <a:rPr lang="en-US" sz="1200" dirty="0">
                          <a:effectLst/>
                        </a:rPr>
                        <a:t>2013</a:t>
                      </a:r>
                      <a:endParaRPr lang="en-US" sz="1200" dirty="0">
                        <a:effectLst/>
                        <a:latin typeface="Cambria"/>
                        <a:ea typeface="MS Mincho"/>
                        <a:cs typeface="Times New Roman"/>
                      </a:endParaRPr>
                    </a:p>
                  </a:txBody>
                  <a:tcPr marL="59727" marR="59727" marT="0" marB="0"/>
                </a:tc>
                <a:tc>
                  <a:txBody>
                    <a:bodyPr/>
                    <a:lstStyle/>
                    <a:p>
                      <a:pPr marL="0" marR="0" algn="ctr">
                        <a:spcBef>
                          <a:spcPts val="0"/>
                        </a:spcBef>
                        <a:spcAft>
                          <a:spcPts val="0"/>
                        </a:spcAft>
                      </a:pPr>
                      <a:r>
                        <a:rPr lang="en-US" sz="1200" dirty="0">
                          <a:effectLst/>
                        </a:rPr>
                        <a:t>2014</a:t>
                      </a:r>
                      <a:endParaRPr lang="en-US" sz="1200" dirty="0">
                        <a:effectLst/>
                        <a:latin typeface="Cambria"/>
                        <a:ea typeface="MS Mincho"/>
                        <a:cs typeface="Times New Roman"/>
                      </a:endParaRPr>
                    </a:p>
                  </a:txBody>
                  <a:tcPr marL="59727" marR="59727" marT="0" marB="0"/>
                </a:tc>
                <a:tc>
                  <a:txBody>
                    <a:bodyPr/>
                    <a:lstStyle/>
                    <a:p>
                      <a:pPr marL="0" marR="0" algn="ctr">
                        <a:spcBef>
                          <a:spcPts val="0"/>
                        </a:spcBef>
                        <a:spcAft>
                          <a:spcPts val="0"/>
                        </a:spcAft>
                      </a:pPr>
                      <a:r>
                        <a:rPr lang="en-US" sz="1200" dirty="0">
                          <a:effectLst/>
                        </a:rPr>
                        <a:t>2015</a:t>
                      </a:r>
                      <a:endParaRPr lang="en-US" sz="1200" dirty="0">
                        <a:effectLst/>
                        <a:latin typeface="Cambria"/>
                        <a:ea typeface="MS Mincho"/>
                        <a:cs typeface="Times New Roman"/>
                      </a:endParaRPr>
                    </a:p>
                  </a:txBody>
                  <a:tcPr marL="59727" marR="59727" marT="0" marB="0"/>
                </a:tc>
              </a:tr>
              <a:tr h="673310">
                <a:tc>
                  <a:txBody>
                    <a:bodyPr/>
                    <a:lstStyle/>
                    <a:p>
                      <a:pPr marL="0" marR="0">
                        <a:spcBef>
                          <a:spcPts val="0"/>
                        </a:spcBef>
                        <a:spcAft>
                          <a:spcPts val="0"/>
                        </a:spcAft>
                      </a:pPr>
                      <a:r>
                        <a:rPr lang="en-US" sz="1400" b="1" kern="1200" dirty="0">
                          <a:effectLst/>
                        </a:rPr>
                        <a:t>Brooke Barnes</a:t>
                      </a:r>
                      <a:endParaRPr lang="en-US" sz="1400" b="1" dirty="0">
                        <a:effectLst/>
                      </a:endParaRPr>
                    </a:p>
                    <a:p>
                      <a:pPr marL="0" marR="0">
                        <a:spcBef>
                          <a:spcPts val="0"/>
                        </a:spcBef>
                        <a:spcAft>
                          <a:spcPts val="0"/>
                        </a:spcAft>
                      </a:pPr>
                      <a:r>
                        <a:rPr lang="en-US" sz="1250" b="0" kern="1200" dirty="0" err="1">
                          <a:effectLst/>
                        </a:rPr>
                        <a:t>Stantec</a:t>
                      </a:r>
                      <a:r>
                        <a:rPr lang="en-US" sz="1250" b="0" kern="1200" dirty="0">
                          <a:effectLst/>
                        </a:rPr>
                        <a:t> (environmental  consultant)</a:t>
                      </a:r>
                      <a:endParaRPr lang="en-US" sz="1250" b="0" dirty="0">
                        <a:effectLst/>
                        <a:latin typeface="Cambria"/>
                        <a:ea typeface="MS Mincho"/>
                        <a:cs typeface="Times New Roman"/>
                      </a:endParaRPr>
                    </a:p>
                  </a:txBody>
                  <a:tcPr marL="59727" marR="59727" marT="0" marB="0"/>
                </a:tc>
                <a:tc>
                  <a:txBody>
                    <a:bodyPr/>
                    <a:lstStyle/>
                    <a:p>
                      <a:pPr marL="0" marR="0">
                        <a:spcBef>
                          <a:spcPts val="0"/>
                        </a:spcBef>
                        <a:spcAft>
                          <a:spcPts val="0"/>
                        </a:spcAft>
                      </a:pPr>
                      <a:r>
                        <a:rPr lang="en-US" sz="1400" b="1" kern="1200" dirty="0">
                          <a:effectLst/>
                        </a:rPr>
                        <a:t>Jim Atwell</a:t>
                      </a:r>
                      <a:endParaRPr lang="en-US" sz="1400" b="1" dirty="0">
                        <a:effectLst/>
                      </a:endParaRPr>
                    </a:p>
                    <a:p>
                      <a:pPr marL="0" marR="0">
                        <a:spcBef>
                          <a:spcPts val="0"/>
                        </a:spcBef>
                        <a:spcAft>
                          <a:spcPts val="0"/>
                        </a:spcAft>
                      </a:pPr>
                      <a:r>
                        <a:rPr lang="en-US" sz="1250" b="0" kern="1200" dirty="0" err="1">
                          <a:effectLst/>
                        </a:rPr>
                        <a:t>Sevee</a:t>
                      </a:r>
                      <a:r>
                        <a:rPr lang="en-US" sz="1250" b="0" kern="1200" dirty="0">
                          <a:effectLst/>
                        </a:rPr>
                        <a:t> &amp; Maher Engineers</a:t>
                      </a:r>
                      <a:endParaRPr lang="en-US" sz="1250" b="0" dirty="0">
                        <a:effectLst/>
                      </a:endParaRPr>
                    </a:p>
                    <a:p>
                      <a:pPr marL="0" marR="0">
                        <a:spcBef>
                          <a:spcPts val="0"/>
                        </a:spcBef>
                        <a:spcAft>
                          <a:spcPts val="0"/>
                        </a:spcAft>
                      </a:pPr>
                      <a:r>
                        <a:rPr lang="en-US" sz="1250" b="0" kern="1200" dirty="0">
                          <a:effectLst/>
                        </a:rPr>
                        <a:t>(environmental consultant)</a:t>
                      </a:r>
                      <a:endParaRPr lang="en-US" sz="1250" b="0" dirty="0">
                        <a:effectLst/>
                        <a:latin typeface="Cambria"/>
                        <a:ea typeface="MS Mincho"/>
                        <a:cs typeface="Times New Roman"/>
                      </a:endParaRPr>
                    </a:p>
                  </a:txBody>
                  <a:tcPr marL="59727" marR="59727" marT="0" marB="0"/>
                </a:tc>
                <a:tc>
                  <a:txBody>
                    <a:bodyPr/>
                    <a:lstStyle/>
                    <a:p>
                      <a:pPr marL="0" marR="0">
                        <a:spcBef>
                          <a:spcPts val="0"/>
                        </a:spcBef>
                        <a:spcAft>
                          <a:spcPts val="0"/>
                        </a:spcAft>
                      </a:pPr>
                      <a:r>
                        <a:rPr lang="en-US" sz="1400" b="1" kern="1200" dirty="0">
                          <a:effectLst/>
                        </a:rPr>
                        <a:t>Chad Allen</a:t>
                      </a:r>
                      <a:endParaRPr lang="en-US" sz="1400" b="1" dirty="0">
                        <a:effectLst/>
                      </a:endParaRPr>
                    </a:p>
                    <a:p>
                      <a:pPr marL="0" marR="0">
                        <a:spcBef>
                          <a:spcPts val="0"/>
                        </a:spcBef>
                        <a:spcAft>
                          <a:spcPts val="0"/>
                        </a:spcAft>
                      </a:pPr>
                      <a:r>
                        <a:rPr lang="en-US" sz="1250" b="0" kern="1200" dirty="0" err="1">
                          <a:effectLst/>
                        </a:rPr>
                        <a:t>Cianbro</a:t>
                      </a:r>
                      <a:r>
                        <a:rPr lang="en-US" sz="1250" b="0" kern="1200" dirty="0">
                          <a:effectLst/>
                        </a:rPr>
                        <a:t> Corp. (large construction contractor)</a:t>
                      </a:r>
                      <a:endParaRPr lang="en-US" sz="1250" b="0" dirty="0">
                        <a:effectLst/>
                      </a:endParaRPr>
                    </a:p>
                    <a:p>
                      <a:pPr marL="0" marR="0">
                        <a:spcBef>
                          <a:spcPts val="0"/>
                        </a:spcBef>
                        <a:spcAft>
                          <a:spcPts val="0"/>
                        </a:spcAft>
                      </a:pPr>
                      <a:r>
                        <a:rPr lang="en-US" sz="1250" b="0" dirty="0">
                          <a:effectLst/>
                        </a:rPr>
                        <a:t> </a:t>
                      </a:r>
                      <a:endParaRPr lang="en-US" sz="1250" b="0" dirty="0">
                        <a:effectLst/>
                        <a:latin typeface="Cambria"/>
                        <a:ea typeface="MS Mincho"/>
                        <a:cs typeface="Times New Roman"/>
                      </a:endParaRPr>
                    </a:p>
                  </a:txBody>
                  <a:tcPr marL="59727" marR="59727" marT="0" marB="0"/>
                </a:tc>
              </a:tr>
              <a:tr h="673310">
                <a:tc>
                  <a:txBody>
                    <a:bodyPr/>
                    <a:lstStyle/>
                    <a:p>
                      <a:pPr marL="0" marR="0">
                        <a:spcBef>
                          <a:spcPts val="0"/>
                        </a:spcBef>
                        <a:spcAft>
                          <a:spcPts val="0"/>
                        </a:spcAft>
                      </a:pPr>
                      <a:r>
                        <a:rPr lang="en-US" sz="1400" b="1" kern="1200" dirty="0">
                          <a:effectLst/>
                        </a:rPr>
                        <a:t>Patrick Coughlin</a:t>
                      </a:r>
                      <a:endParaRPr lang="en-US" sz="1400" b="1" dirty="0">
                        <a:effectLst/>
                      </a:endParaRPr>
                    </a:p>
                    <a:p>
                      <a:pPr marL="0" marR="0">
                        <a:spcBef>
                          <a:spcPts val="0"/>
                        </a:spcBef>
                        <a:spcAft>
                          <a:spcPts val="0"/>
                        </a:spcAft>
                      </a:pPr>
                      <a:r>
                        <a:rPr lang="en-US" sz="1250" b="0" kern="1200" dirty="0">
                          <a:effectLst/>
                        </a:rPr>
                        <a:t>St. </a:t>
                      </a:r>
                      <a:r>
                        <a:rPr lang="en-US" sz="1250" b="0" kern="1200" dirty="0" err="1">
                          <a:effectLst/>
                        </a:rPr>
                        <a:t>Germain</a:t>
                      </a:r>
                      <a:r>
                        <a:rPr lang="en-US" sz="1250" b="0" kern="1200" dirty="0">
                          <a:effectLst/>
                        </a:rPr>
                        <a:t> Collins</a:t>
                      </a:r>
                      <a:endParaRPr lang="en-US" sz="1250" b="0" dirty="0">
                        <a:effectLst/>
                      </a:endParaRPr>
                    </a:p>
                    <a:p>
                      <a:pPr marL="0" marR="0">
                        <a:spcBef>
                          <a:spcPts val="0"/>
                        </a:spcBef>
                        <a:spcAft>
                          <a:spcPts val="0"/>
                        </a:spcAft>
                      </a:pPr>
                      <a:r>
                        <a:rPr lang="en-US" sz="1250" b="0" kern="1200" dirty="0">
                          <a:effectLst/>
                        </a:rPr>
                        <a:t>(environmental consultant)</a:t>
                      </a:r>
                      <a:endParaRPr lang="en-US" sz="1250" b="0" dirty="0">
                        <a:effectLst/>
                        <a:latin typeface="Cambria"/>
                        <a:ea typeface="MS Mincho"/>
                        <a:cs typeface="Times New Roman"/>
                      </a:endParaRPr>
                    </a:p>
                  </a:txBody>
                  <a:tcPr marL="59727" marR="59727" marT="0" marB="0"/>
                </a:tc>
                <a:tc>
                  <a:txBody>
                    <a:bodyPr/>
                    <a:lstStyle/>
                    <a:p>
                      <a:pPr marL="0" marR="0">
                        <a:spcBef>
                          <a:spcPts val="0"/>
                        </a:spcBef>
                        <a:spcAft>
                          <a:spcPts val="0"/>
                        </a:spcAft>
                      </a:pPr>
                      <a:r>
                        <a:rPr lang="en-US" sz="1400" b="1" kern="1200" dirty="0">
                          <a:effectLst/>
                        </a:rPr>
                        <a:t>John Carroll</a:t>
                      </a:r>
                      <a:endParaRPr lang="en-US" sz="1400" b="1" dirty="0">
                        <a:effectLst/>
                      </a:endParaRPr>
                    </a:p>
                    <a:p>
                      <a:pPr marL="0" marR="0">
                        <a:spcBef>
                          <a:spcPts val="0"/>
                        </a:spcBef>
                        <a:spcAft>
                          <a:spcPts val="0"/>
                        </a:spcAft>
                      </a:pPr>
                      <a:r>
                        <a:rPr lang="en-US" sz="1250" b="0" kern="1200" dirty="0" err="1">
                          <a:effectLst/>
                        </a:rPr>
                        <a:t>Iberdrola</a:t>
                      </a:r>
                      <a:endParaRPr lang="en-US" sz="1250" b="0" dirty="0">
                        <a:effectLst/>
                      </a:endParaRPr>
                    </a:p>
                    <a:p>
                      <a:pPr marL="0" marR="0">
                        <a:spcBef>
                          <a:spcPts val="0"/>
                        </a:spcBef>
                        <a:spcAft>
                          <a:spcPts val="0"/>
                        </a:spcAft>
                      </a:pPr>
                      <a:r>
                        <a:rPr lang="en-US" sz="1250" b="0" kern="1200" dirty="0">
                          <a:effectLst/>
                        </a:rPr>
                        <a:t>(large electric utility)</a:t>
                      </a:r>
                      <a:endParaRPr lang="en-US" sz="1250" b="0" dirty="0">
                        <a:effectLst/>
                        <a:latin typeface="Cambria"/>
                        <a:ea typeface="MS Mincho"/>
                        <a:cs typeface="Times New Roman"/>
                      </a:endParaRPr>
                    </a:p>
                  </a:txBody>
                  <a:tcPr marL="59727" marR="59727" marT="0" marB="0"/>
                </a:tc>
                <a:tc>
                  <a:txBody>
                    <a:bodyPr/>
                    <a:lstStyle/>
                    <a:p>
                      <a:pPr marL="0" marR="0">
                        <a:spcBef>
                          <a:spcPts val="0"/>
                        </a:spcBef>
                        <a:spcAft>
                          <a:spcPts val="0"/>
                        </a:spcAft>
                      </a:pPr>
                      <a:r>
                        <a:rPr lang="en-US" sz="1400" b="1" kern="1200" dirty="0">
                          <a:effectLst/>
                        </a:rPr>
                        <a:t>David </a:t>
                      </a:r>
                      <a:r>
                        <a:rPr lang="en-US" sz="1400" b="1" kern="1200" dirty="0" err="1">
                          <a:effectLst/>
                        </a:rPr>
                        <a:t>Ertz</a:t>
                      </a:r>
                      <a:endParaRPr lang="en-US" sz="1400" b="1" dirty="0">
                        <a:effectLst/>
                      </a:endParaRPr>
                    </a:p>
                    <a:p>
                      <a:pPr marL="0" marR="0">
                        <a:spcBef>
                          <a:spcPts val="0"/>
                        </a:spcBef>
                        <a:spcAft>
                          <a:spcPts val="0"/>
                        </a:spcAft>
                      </a:pPr>
                      <a:r>
                        <a:rPr lang="en-US" sz="1250" b="0" kern="1200" dirty="0" err="1" smtClean="0">
                          <a:effectLst/>
                        </a:rPr>
                        <a:t>SunEdison</a:t>
                      </a:r>
                      <a:r>
                        <a:rPr lang="en-US" sz="1250" b="0" kern="1200" dirty="0" smtClean="0">
                          <a:effectLst/>
                        </a:rPr>
                        <a:t> </a:t>
                      </a:r>
                      <a:r>
                        <a:rPr lang="en-US" sz="1250" b="0" kern="1200" dirty="0">
                          <a:effectLst/>
                        </a:rPr>
                        <a:t>(renewable energy developer)</a:t>
                      </a:r>
                      <a:endParaRPr lang="en-US" sz="1250" b="0" dirty="0">
                        <a:effectLst/>
                      </a:endParaRPr>
                    </a:p>
                    <a:p>
                      <a:pPr marL="0" marR="0">
                        <a:spcBef>
                          <a:spcPts val="0"/>
                        </a:spcBef>
                        <a:spcAft>
                          <a:spcPts val="0"/>
                        </a:spcAft>
                      </a:pPr>
                      <a:r>
                        <a:rPr lang="en-US" sz="1250" b="0" dirty="0">
                          <a:effectLst/>
                        </a:rPr>
                        <a:t> </a:t>
                      </a:r>
                      <a:endParaRPr lang="en-US" sz="1250" b="0" dirty="0">
                        <a:effectLst/>
                        <a:latin typeface="Cambria"/>
                        <a:ea typeface="MS Mincho"/>
                        <a:cs typeface="Times New Roman"/>
                      </a:endParaRPr>
                    </a:p>
                  </a:txBody>
                  <a:tcPr marL="59727" marR="59727" marT="0" marB="0"/>
                </a:tc>
              </a:tr>
              <a:tr h="673310">
                <a:tc>
                  <a:txBody>
                    <a:bodyPr/>
                    <a:lstStyle/>
                    <a:p>
                      <a:pPr marL="0" marR="0">
                        <a:spcBef>
                          <a:spcPts val="0"/>
                        </a:spcBef>
                        <a:spcAft>
                          <a:spcPts val="0"/>
                        </a:spcAft>
                      </a:pPr>
                      <a:r>
                        <a:rPr lang="en-US" sz="1400" b="1" kern="1200" dirty="0">
                          <a:effectLst/>
                        </a:rPr>
                        <a:t>Bill Ferdinand</a:t>
                      </a:r>
                      <a:endParaRPr lang="en-US" sz="1400" b="1" dirty="0">
                        <a:effectLst/>
                      </a:endParaRPr>
                    </a:p>
                    <a:p>
                      <a:pPr marL="0" marR="0">
                        <a:spcBef>
                          <a:spcPts val="0"/>
                        </a:spcBef>
                        <a:spcAft>
                          <a:spcPts val="0"/>
                        </a:spcAft>
                      </a:pPr>
                      <a:r>
                        <a:rPr lang="en-US" sz="1250" b="0" kern="1200" dirty="0">
                          <a:effectLst/>
                        </a:rPr>
                        <a:t>Eaton Peabody (attorney)</a:t>
                      </a:r>
                      <a:endParaRPr lang="en-US" sz="1250" b="0" dirty="0">
                        <a:effectLst/>
                        <a:latin typeface="Cambria"/>
                        <a:ea typeface="MS Mincho"/>
                        <a:cs typeface="Times New Roman"/>
                      </a:endParaRPr>
                    </a:p>
                  </a:txBody>
                  <a:tcPr marL="59727" marR="59727" marT="0" marB="0"/>
                </a:tc>
                <a:tc>
                  <a:txBody>
                    <a:bodyPr/>
                    <a:lstStyle/>
                    <a:p>
                      <a:pPr marL="0" marR="0">
                        <a:spcBef>
                          <a:spcPts val="0"/>
                        </a:spcBef>
                        <a:spcAft>
                          <a:spcPts val="0"/>
                        </a:spcAft>
                      </a:pPr>
                      <a:r>
                        <a:rPr lang="en-US" sz="1400" b="1" kern="1200" dirty="0">
                          <a:effectLst/>
                        </a:rPr>
                        <a:t>Phil Coupe</a:t>
                      </a:r>
                      <a:endParaRPr lang="en-US" sz="1400" b="1" dirty="0">
                        <a:effectLst/>
                      </a:endParaRPr>
                    </a:p>
                    <a:p>
                      <a:pPr marL="0" marR="0">
                        <a:spcBef>
                          <a:spcPts val="0"/>
                        </a:spcBef>
                        <a:spcAft>
                          <a:spcPts val="0"/>
                        </a:spcAft>
                      </a:pPr>
                      <a:r>
                        <a:rPr lang="en-US" sz="1250" b="0" kern="1200" dirty="0" err="1">
                          <a:effectLst/>
                        </a:rPr>
                        <a:t>ReVision</a:t>
                      </a:r>
                      <a:r>
                        <a:rPr lang="en-US" sz="1250" b="0" kern="1200" dirty="0">
                          <a:effectLst/>
                        </a:rPr>
                        <a:t> Energy (renewable </a:t>
                      </a:r>
                      <a:r>
                        <a:rPr lang="en-US" sz="1250" b="0" kern="1200" dirty="0" smtClean="0">
                          <a:effectLst/>
                        </a:rPr>
                        <a:t>energy)</a:t>
                      </a:r>
                      <a:endParaRPr lang="en-US" sz="1250" b="0" dirty="0">
                        <a:effectLst/>
                        <a:latin typeface="Cambria"/>
                        <a:ea typeface="MS Mincho"/>
                        <a:cs typeface="Times New Roman"/>
                      </a:endParaRPr>
                    </a:p>
                  </a:txBody>
                  <a:tcPr marL="59727" marR="59727" marT="0" marB="0"/>
                </a:tc>
                <a:tc>
                  <a:txBody>
                    <a:bodyPr/>
                    <a:lstStyle/>
                    <a:p>
                      <a:pPr marL="0" marR="0">
                        <a:spcBef>
                          <a:spcPts val="0"/>
                        </a:spcBef>
                        <a:spcAft>
                          <a:spcPts val="0"/>
                        </a:spcAft>
                      </a:pPr>
                      <a:r>
                        <a:rPr lang="en-US" sz="1400" b="1" kern="1200" dirty="0">
                          <a:effectLst/>
                        </a:rPr>
                        <a:t>John </a:t>
                      </a:r>
                      <a:r>
                        <a:rPr lang="en-US" sz="1400" b="1" kern="1200" dirty="0" err="1">
                          <a:effectLst/>
                        </a:rPr>
                        <a:t>Ferland</a:t>
                      </a:r>
                      <a:endParaRPr lang="en-US" sz="1400" b="1" dirty="0">
                        <a:effectLst/>
                      </a:endParaRPr>
                    </a:p>
                    <a:p>
                      <a:pPr marL="0" marR="0">
                        <a:spcBef>
                          <a:spcPts val="0"/>
                        </a:spcBef>
                        <a:spcAft>
                          <a:spcPts val="0"/>
                        </a:spcAft>
                      </a:pPr>
                      <a:r>
                        <a:rPr lang="en-US" sz="1250" b="0" kern="1200" dirty="0">
                          <a:effectLst/>
                        </a:rPr>
                        <a:t>ORPC (renewable energy developer) Secretary &amp; Chair, Strategic Planning</a:t>
                      </a:r>
                      <a:endParaRPr lang="en-US" sz="1250" b="0" dirty="0">
                        <a:effectLst/>
                      </a:endParaRPr>
                    </a:p>
                    <a:p>
                      <a:pPr marL="0" marR="0">
                        <a:spcBef>
                          <a:spcPts val="0"/>
                        </a:spcBef>
                        <a:spcAft>
                          <a:spcPts val="0"/>
                        </a:spcAft>
                      </a:pPr>
                      <a:r>
                        <a:rPr lang="en-US" sz="1250" b="0" dirty="0">
                          <a:effectLst/>
                        </a:rPr>
                        <a:t> </a:t>
                      </a:r>
                      <a:endParaRPr lang="en-US" sz="1250" b="0" dirty="0">
                        <a:effectLst/>
                        <a:latin typeface="Cambria"/>
                        <a:ea typeface="MS Mincho"/>
                        <a:cs typeface="Times New Roman"/>
                      </a:endParaRPr>
                    </a:p>
                  </a:txBody>
                  <a:tcPr marL="59727" marR="59727" marT="0" marB="0"/>
                </a:tc>
              </a:tr>
              <a:tr h="673310">
                <a:tc>
                  <a:txBody>
                    <a:bodyPr/>
                    <a:lstStyle/>
                    <a:p>
                      <a:pPr marL="0" marR="0">
                        <a:spcBef>
                          <a:spcPts val="0"/>
                        </a:spcBef>
                        <a:spcAft>
                          <a:spcPts val="0"/>
                        </a:spcAft>
                      </a:pPr>
                      <a:r>
                        <a:rPr lang="en-US" sz="1400" b="1" kern="1200" dirty="0">
                          <a:effectLst/>
                        </a:rPr>
                        <a:t>Tim </a:t>
                      </a:r>
                      <a:r>
                        <a:rPr lang="en-US" sz="1400" b="1" kern="1200" dirty="0" err="1">
                          <a:effectLst/>
                        </a:rPr>
                        <a:t>Soley</a:t>
                      </a:r>
                      <a:endParaRPr lang="en-US" sz="1400" b="1" dirty="0">
                        <a:effectLst/>
                      </a:endParaRPr>
                    </a:p>
                    <a:p>
                      <a:pPr marL="0" marR="0">
                        <a:spcBef>
                          <a:spcPts val="0"/>
                        </a:spcBef>
                        <a:spcAft>
                          <a:spcPts val="0"/>
                        </a:spcAft>
                      </a:pPr>
                      <a:r>
                        <a:rPr lang="en-US" sz="1250" b="0" kern="1200" dirty="0">
                          <a:effectLst/>
                        </a:rPr>
                        <a:t>East Brown Cow Management (real estate)</a:t>
                      </a:r>
                      <a:endParaRPr lang="en-US" sz="1250" b="0" dirty="0">
                        <a:effectLst/>
                        <a:latin typeface="Cambria"/>
                        <a:ea typeface="MS Mincho"/>
                        <a:cs typeface="Times New Roman"/>
                      </a:endParaRPr>
                    </a:p>
                  </a:txBody>
                  <a:tcPr marL="59727" marR="59727" marT="0" marB="0"/>
                </a:tc>
                <a:tc>
                  <a:txBody>
                    <a:bodyPr/>
                    <a:lstStyle/>
                    <a:p>
                      <a:pPr marL="0" marR="0">
                        <a:spcBef>
                          <a:spcPts val="0"/>
                        </a:spcBef>
                        <a:spcAft>
                          <a:spcPts val="0"/>
                        </a:spcAft>
                      </a:pPr>
                      <a:r>
                        <a:rPr lang="en-US" sz="1400" b="1" kern="1200" dirty="0">
                          <a:effectLst/>
                        </a:rPr>
                        <a:t>Gary </a:t>
                      </a:r>
                      <a:r>
                        <a:rPr lang="en-US" sz="1400" b="1" kern="1200" dirty="0" err="1">
                          <a:effectLst/>
                        </a:rPr>
                        <a:t>Higginbottom</a:t>
                      </a:r>
                      <a:r>
                        <a:rPr lang="en-US" sz="1400" b="1" kern="1200" dirty="0">
                          <a:effectLst/>
                        </a:rPr>
                        <a:t> (resigned)</a:t>
                      </a:r>
                      <a:endParaRPr lang="en-US" sz="1400" b="1" dirty="0">
                        <a:effectLst/>
                      </a:endParaRPr>
                    </a:p>
                    <a:p>
                      <a:pPr marL="0" marR="0">
                        <a:spcBef>
                          <a:spcPts val="0"/>
                        </a:spcBef>
                        <a:spcAft>
                          <a:spcPts val="0"/>
                        </a:spcAft>
                      </a:pPr>
                      <a:r>
                        <a:rPr lang="en-US" sz="1250" b="0" kern="1200" dirty="0">
                          <a:effectLst/>
                        </a:rPr>
                        <a:t>Hydrogen Energy Center</a:t>
                      </a:r>
                      <a:endParaRPr lang="en-US" sz="1250" b="0" dirty="0">
                        <a:effectLst/>
                      </a:endParaRPr>
                    </a:p>
                    <a:p>
                      <a:pPr marL="0" marR="0">
                        <a:spcBef>
                          <a:spcPts val="0"/>
                        </a:spcBef>
                        <a:spcAft>
                          <a:spcPts val="0"/>
                        </a:spcAft>
                      </a:pPr>
                      <a:r>
                        <a:rPr lang="en-US" sz="1250" b="0" kern="1200" dirty="0">
                          <a:effectLst/>
                        </a:rPr>
                        <a:t>(renewable energy advisor)</a:t>
                      </a:r>
                      <a:endParaRPr lang="en-US" sz="1250" b="0" dirty="0">
                        <a:effectLst/>
                        <a:latin typeface="Cambria"/>
                        <a:ea typeface="MS Mincho"/>
                        <a:cs typeface="Times New Roman"/>
                      </a:endParaRPr>
                    </a:p>
                  </a:txBody>
                  <a:tcPr marL="59727" marR="59727" marT="0" marB="0"/>
                </a:tc>
                <a:tc>
                  <a:txBody>
                    <a:bodyPr/>
                    <a:lstStyle/>
                    <a:p>
                      <a:pPr marL="0" marR="0">
                        <a:spcBef>
                          <a:spcPts val="0"/>
                        </a:spcBef>
                        <a:spcAft>
                          <a:spcPts val="0"/>
                        </a:spcAft>
                      </a:pPr>
                      <a:r>
                        <a:rPr lang="en-US" sz="1400" b="1" kern="1200" dirty="0">
                          <a:effectLst/>
                        </a:rPr>
                        <a:t>Jim </a:t>
                      </a:r>
                      <a:r>
                        <a:rPr lang="en-US" sz="1400" b="1" kern="1200" dirty="0" err="1">
                          <a:effectLst/>
                        </a:rPr>
                        <a:t>Katsiaficas</a:t>
                      </a:r>
                      <a:endParaRPr lang="en-US" sz="1400" b="1" dirty="0">
                        <a:effectLst/>
                      </a:endParaRPr>
                    </a:p>
                    <a:p>
                      <a:pPr marL="0" marR="0">
                        <a:spcBef>
                          <a:spcPts val="0"/>
                        </a:spcBef>
                        <a:spcAft>
                          <a:spcPts val="0"/>
                        </a:spcAft>
                      </a:pPr>
                      <a:r>
                        <a:rPr lang="en-US" sz="1250" b="0" kern="1200" dirty="0">
                          <a:effectLst/>
                        </a:rPr>
                        <a:t>Perkins Thompson (attorney)</a:t>
                      </a:r>
                      <a:endParaRPr lang="en-US" sz="1250" b="0" dirty="0">
                        <a:effectLst/>
                      </a:endParaRPr>
                    </a:p>
                    <a:p>
                      <a:pPr marL="0" marR="0">
                        <a:spcBef>
                          <a:spcPts val="0"/>
                        </a:spcBef>
                        <a:spcAft>
                          <a:spcPts val="0"/>
                        </a:spcAft>
                      </a:pPr>
                      <a:r>
                        <a:rPr lang="en-US" sz="1250" b="0" kern="1200" dirty="0">
                          <a:effectLst/>
                        </a:rPr>
                        <a:t>Chair: Board of Directors </a:t>
                      </a:r>
                      <a:endParaRPr lang="en-US" sz="1250" b="0" dirty="0">
                        <a:effectLst/>
                      </a:endParaRPr>
                    </a:p>
                    <a:p>
                      <a:pPr marL="0" marR="0">
                        <a:spcBef>
                          <a:spcPts val="0"/>
                        </a:spcBef>
                        <a:spcAft>
                          <a:spcPts val="0"/>
                        </a:spcAft>
                      </a:pPr>
                      <a:r>
                        <a:rPr lang="en-US" sz="1250" b="0" dirty="0">
                          <a:effectLst/>
                        </a:rPr>
                        <a:t> </a:t>
                      </a:r>
                      <a:endParaRPr lang="en-US" sz="1250" b="0" dirty="0">
                        <a:effectLst/>
                        <a:latin typeface="Cambria"/>
                        <a:ea typeface="MS Mincho"/>
                        <a:cs typeface="Times New Roman"/>
                      </a:endParaRPr>
                    </a:p>
                  </a:txBody>
                  <a:tcPr marL="59727" marR="59727" marT="0" marB="0"/>
                </a:tc>
              </a:tr>
              <a:tr h="841638">
                <a:tc>
                  <a:txBody>
                    <a:bodyPr/>
                    <a:lstStyle/>
                    <a:p>
                      <a:pPr marL="0" marR="0">
                        <a:spcBef>
                          <a:spcPts val="0"/>
                        </a:spcBef>
                        <a:spcAft>
                          <a:spcPts val="0"/>
                        </a:spcAft>
                      </a:pPr>
                      <a:r>
                        <a:rPr lang="en-US" sz="1400" b="1" kern="1200" dirty="0">
                          <a:effectLst/>
                        </a:rPr>
                        <a:t>Elizabeth Swain</a:t>
                      </a:r>
                      <a:endParaRPr lang="en-US" sz="1400" b="1" dirty="0">
                        <a:effectLst/>
                      </a:endParaRPr>
                    </a:p>
                    <a:p>
                      <a:pPr marL="0" marR="0">
                        <a:spcBef>
                          <a:spcPts val="0"/>
                        </a:spcBef>
                        <a:spcAft>
                          <a:spcPts val="0"/>
                        </a:spcAft>
                      </a:pPr>
                      <a:r>
                        <a:rPr lang="en-US" sz="1250" b="0" kern="1200" dirty="0">
                          <a:effectLst/>
                        </a:rPr>
                        <a:t>POWER Engineers (public relations)</a:t>
                      </a:r>
                      <a:endParaRPr lang="en-US" sz="1250" b="0" dirty="0">
                        <a:effectLst/>
                        <a:latin typeface="Cambria"/>
                        <a:ea typeface="MS Mincho"/>
                        <a:cs typeface="Times New Roman"/>
                      </a:endParaRPr>
                    </a:p>
                  </a:txBody>
                  <a:tcPr marL="59727" marR="59727" marT="0" marB="0"/>
                </a:tc>
                <a:tc>
                  <a:txBody>
                    <a:bodyPr/>
                    <a:lstStyle/>
                    <a:p>
                      <a:pPr marL="0" marR="0">
                        <a:spcBef>
                          <a:spcPts val="0"/>
                        </a:spcBef>
                        <a:spcAft>
                          <a:spcPts val="0"/>
                        </a:spcAft>
                      </a:pPr>
                      <a:r>
                        <a:rPr lang="en-US" sz="1400" b="1" kern="1200" dirty="0">
                          <a:effectLst/>
                        </a:rPr>
                        <a:t>Michael Stoddard</a:t>
                      </a:r>
                      <a:endParaRPr lang="en-US" sz="1400" b="1" dirty="0">
                        <a:effectLst/>
                      </a:endParaRPr>
                    </a:p>
                    <a:p>
                      <a:pPr marL="0" marR="0">
                        <a:spcBef>
                          <a:spcPts val="0"/>
                        </a:spcBef>
                        <a:spcAft>
                          <a:spcPts val="0"/>
                        </a:spcAft>
                      </a:pPr>
                      <a:r>
                        <a:rPr lang="en-US" sz="1250" b="0" kern="1200" dirty="0">
                          <a:effectLst/>
                        </a:rPr>
                        <a:t>Efficiency Maine (quasi-government)</a:t>
                      </a:r>
                      <a:endParaRPr lang="en-US" sz="1250" b="0" dirty="0">
                        <a:effectLst/>
                        <a:latin typeface="Cambria"/>
                        <a:ea typeface="MS Mincho"/>
                        <a:cs typeface="Times New Roman"/>
                      </a:endParaRPr>
                    </a:p>
                  </a:txBody>
                  <a:tcPr marL="59727" marR="59727" marT="0" marB="0"/>
                </a:tc>
                <a:tc>
                  <a:txBody>
                    <a:bodyPr/>
                    <a:lstStyle/>
                    <a:p>
                      <a:pPr marL="0" marR="0">
                        <a:spcBef>
                          <a:spcPts val="0"/>
                        </a:spcBef>
                        <a:spcAft>
                          <a:spcPts val="0"/>
                        </a:spcAft>
                      </a:pPr>
                      <a:r>
                        <a:rPr lang="en-US" sz="1400" b="1" kern="1200" dirty="0">
                          <a:effectLst/>
                        </a:rPr>
                        <a:t>Becky </a:t>
                      </a:r>
                      <a:r>
                        <a:rPr lang="en-US" sz="1400" b="1" kern="1200" dirty="0" err="1">
                          <a:effectLst/>
                        </a:rPr>
                        <a:t>Metivier</a:t>
                      </a:r>
                      <a:endParaRPr lang="en-US" sz="1400" b="1" dirty="0">
                        <a:effectLst/>
                      </a:endParaRPr>
                    </a:p>
                    <a:p>
                      <a:pPr marL="0" marR="0">
                        <a:spcBef>
                          <a:spcPts val="0"/>
                        </a:spcBef>
                        <a:spcAft>
                          <a:spcPts val="0"/>
                        </a:spcAft>
                      </a:pPr>
                      <a:r>
                        <a:rPr lang="en-US" sz="1250" b="0" kern="1200" dirty="0">
                          <a:effectLst/>
                        </a:rPr>
                        <a:t>Sage Data Security (information security)</a:t>
                      </a:r>
                      <a:endParaRPr lang="en-US" sz="1250" b="0" dirty="0">
                        <a:effectLst/>
                      </a:endParaRPr>
                    </a:p>
                    <a:p>
                      <a:pPr marL="0" marR="0">
                        <a:spcBef>
                          <a:spcPts val="0"/>
                        </a:spcBef>
                        <a:spcAft>
                          <a:spcPts val="0"/>
                        </a:spcAft>
                      </a:pPr>
                      <a:r>
                        <a:rPr lang="en-US" sz="1250" b="0" kern="1200" dirty="0">
                          <a:effectLst/>
                        </a:rPr>
                        <a:t>Chair: Marketing/Membership</a:t>
                      </a:r>
                      <a:endParaRPr lang="en-US" sz="1250" b="0" dirty="0">
                        <a:effectLst/>
                      </a:endParaRPr>
                    </a:p>
                    <a:p>
                      <a:pPr marL="0" marR="0">
                        <a:spcBef>
                          <a:spcPts val="0"/>
                        </a:spcBef>
                        <a:spcAft>
                          <a:spcPts val="0"/>
                        </a:spcAft>
                      </a:pPr>
                      <a:r>
                        <a:rPr lang="en-US" sz="1250" b="0" dirty="0">
                          <a:effectLst/>
                        </a:rPr>
                        <a:t> </a:t>
                      </a:r>
                      <a:endParaRPr lang="en-US" sz="1250" b="0" dirty="0">
                        <a:effectLst/>
                        <a:latin typeface="Cambria"/>
                        <a:ea typeface="MS Mincho"/>
                        <a:cs typeface="Times New Roman"/>
                      </a:endParaRPr>
                    </a:p>
                  </a:txBody>
                  <a:tcPr marL="59727" marR="59727" marT="0" marB="0"/>
                </a:tc>
              </a:tr>
              <a:tr h="673310">
                <a:tc>
                  <a:txBody>
                    <a:bodyPr/>
                    <a:lstStyle/>
                    <a:p>
                      <a:pPr marL="0" marR="0">
                        <a:spcBef>
                          <a:spcPts val="0"/>
                        </a:spcBef>
                        <a:spcAft>
                          <a:spcPts val="0"/>
                        </a:spcAft>
                      </a:pPr>
                      <a:r>
                        <a:rPr lang="en-US" sz="1400" b="1" kern="1200" dirty="0">
                          <a:effectLst/>
                        </a:rPr>
                        <a:t>Claudette Townsend</a:t>
                      </a:r>
                      <a:endParaRPr lang="en-US" sz="1400" b="1" dirty="0">
                        <a:effectLst/>
                      </a:endParaRPr>
                    </a:p>
                    <a:p>
                      <a:pPr marL="0" marR="0">
                        <a:spcBef>
                          <a:spcPts val="0"/>
                        </a:spcBef>
                        <a:spcAft>
                          <a:spcPts val="0"/>
                        </a:spcAft>
                      </a:pPr>
                      <a:r>
                        <a:rPr lang="en-US" sz="1250" b="0" kern="1200" dirty="0">
                          <a:effectLst/>
                        </a:rPr>
                        <a:t>Dead River Company </a:t>
                      </a:r>
                      <a:endParaRPr lang="en-US" sz="1250" b="0" dirty="0">
                        <a:effectLst/>
                      </a:endParaRPr>
                    </a:p>
                    <a:p>
                      <a:pPr marL="0" marR="0">
                        <a:spcBef>
                          <a:spcPts val="0"/>
                        </a:spcBef>
                        <a:spcAft>
                          <a:spcPts val="0"/>
                        </a:spcAft>
                      </a:pPr>
                      <a:r>
                        <a:rPr lang="en-US" sz="1250" b="0" kern="1200" dirty="0">
                          <a:effectLst/>
                        </a:rPr>
                        <a:t>(heating fuel, commercial real estate)</a:t>
                      </a:r>
                      <a:endParaRPr lang="en-US" sz="1250" b="0" dirty="0">
                        <a:effectLst/>
                        <a:latin typeface="Cambria"/>
                        <a:ea typeface="MS Mincho"/>
                        <a:cs typeface="Times New Roman"/>
                      </a:endParaRPr>
                    </a:p>
                  </a:txBody>
                  <a:tcPr marL="59727" marR="59727" marT="0" marB="0"/>
                </a:tc>
                <a:tc>
                  <a:txBody>
                    <a:bodyPr/>
                    <a:lstStyle/>
                    <a:p>
                      <a:pPr marL="0" marR="0">
                        <a:spcBef>
                          <a:spcPts val="0"/>
                        </a:spcBef>
                        <a:spcAft>
                          <a:spcPts val="0"/>
                        </a:spcAft>
                      </a:pPr>
                      <a:r>
                        <a:rPr lang="en-US" sz="1400" b="1" kern="1200" dirty="0">
                          <a:effectLst/>
                        </a:rPr>
                        <a:t>Bill Taylor</a:t>
                      </a:r>
                      <a:endParaRPr lang="en-US" sz="1400" b="1" dirty="0">
                        <a:effectLst/>
                      </a:endParaRPr>
                    </a:p>
                    <a:p>
                      <a:pPr marL="0" marR="0">
                        <a:spcBef>
                          <a:spcPts val="0"/>
                        </a:spcBef>
                        <a:spcAft>
                          <a:spcPts val="0"/>
                        </a:spcAft>
                      </a:pPr>
                      <a:r>
                        <a:rPr lang="en-US" sz="1250" b="0" kern="1200" dirty="0">
                          <a:effectLst/>
                        </a:rPr>
                        <a:t>Pierce Atwood (attorney)</a:t>
                      </a:r>
                      <a:endParaRPr lang="en-US" sz="1250" b="0" dirty="0">
                        <a:effectLst/>
                      </a:endParaRPr>
                    </a:p>
                    <a:p>
                      <a:pPr marL="0" marR="0">
                        <a:spcBef>
                          <a:spcPts val="0"/>
                        </a:spcBef>
                        <a:spcAft>
                          <a:spcPts val="0"/>
                        </a:spcAft>
                      </a:pPr>
                      <a:r>
                        <a:rPr lang="en-US" sz="1250" b="0" kern="1200" dirty="0">
                          <a:effectLst/>
                        </a:rPr>
                        <a:t>Chair: Program</a:t>
                      </a:r>
                      <a:endParaRPr lang="en-US" sz="1250" b="0" dirty="0">
                        <a:effectLst/>
                        <a:latin typeface="Cambria"/>
                        <a:ea typeface="MS Mincho"/>
                        <a:cs typeface="Times New Roman"/>
                      </a:endParaRPr>
                    </a:p>
                  </a:txBody>
                  <a:tcPr marL="59727" marR="59727" marT="0" marB="0"/>
                </a:tc>
                <a:tc>
                  <a:txBody>
                    <a:bodyPr/>
                    <a:lstStyle/>
                    <a:p>
                      <a:pPr marL="0" marR="0">
                        <a:spcBef>
                          <a:spcPts val="0"/>
                        </a:spcBef>
                        <a:spcAft>
                          <a:spcPts val="0"/>
                        </a:spcAft>
                      </a:pPr>
                      <a:r>
                        <a:rPr lang="en-US" sz="1400" b="1" kern="1200" dirty="0">
                          <a:effectLst/>
                        </a:rPr>
                        <a:t>Jeff </a:t>
                      </a:r>
                      <a:r>
                        <a:rPr lang="en-US" sz="1400" b="1" kern="1200" dirty="0" err="1">
                          <a:effectLst/>
                        </a:rPr>
                        <a:t>Thaler</a:t>
                      </a:r>
                      <a:endParaRPr lang="en-US" sz="1400" b="1" dirty="0">
                        <a:effectLst/>
                      </a:endParaRPr>
                    </a:p>
                    <a:p>
                      <a:pPr marL="0" marR="0">
                        <a:spcBef>
                          <a:spcPts val="0"/>
                        </a:spcBef>
                        <a:spcAft>
                          <a:spcPts val="0"/>
                        </a:spcAft>
                      </a:pPr>
                      <a:r>
                        <a:rPr lang="en-US" sz="1250" b="0" kern="1200" dirty="0">
                          <a:effectLst/>
                        </a:rPr>
                        <a:t>University of Maine (attorney and professor)</a:t>
                      </a:r>
                      <a:endParaRPr lang="en-US" sz="1250" b="0" dirty="0">
                        <a:effectLst/>
                      </a:endParaRPr>
                    </a:p>
                    <a:p>
                      <a:pPr marL="0" marR="0">
                        <a:spcBef>
                          <a:spcPts val="0"/>
                        </a:spcBef>
                        <a:spcAft>
                          <a:spcPts val="0"/>
                        </a:spcAft>
                      </a:pPr>
                      <a:r>
                        <a:rPr lang="en-US" sz="1250" b="0" dirty="0">
                          <a:effectLst/>
                        </a:rPr>
                        <a:t> </a:t>
                      </a:r>
                      <a:endParaRPr lang="en-US" sz="1250" b="0" dirty="0">
                        <a:effectLst/>
                        <a:latin typeface="Cambria"/>
                        <a:ea typeface="MS Mincho"/>
                        <a:cs typeface="Times New Roman"/>
                      </a:endParaRPr>
                    </a:p>
                  </a:txBody>
                  <a:tcPr marL="59727" marR="59727" marT="0" marB="0"/>
                </a:tc>
              </a:tr>
              <a:tr h="673310">
                <a:tc>
                  <a:txBody>
                    <a:bodyPr/>
                    <a:lstStyle/>
                    <a:p>
                      <a:pPr marL="0" marR="0">
                        <a:spcBef>
                          <a:spcPts val="0"/>
                        </a:spcBef>
                        <a:spcAft>
                          <a:spcPts val="0"/>
                        </a:spcAft>
                      </a:pPr>
                      <a:r>
                        <a:rPr lang="en-US" sz="1400" b="1" kern="1200" dirty="0">
                          <a:effectLst/>
                        </a:rPr>
                        <a:t>Brad Weller</a:t>
                      </a:r>
                      <a:endParaRPr lang="en-US" sz="1400" b="1" dirty="0">
                        <a:effectLst/>
                      </a:endParaRPr>
                    </a:p>
                    <a:p>
                      <a:pPr marL="0" marR="0">
                        <a:spcBef>
                          <a:spcPts val="0"/>
                        </a:spcBef>
                        <a:spcAft>
                          <a:spcPts val="0"/>
                        </a:spcAft>
                      </a:pPr>
                      <a:r>
                        <a:rPr lang="en-US" sz="1250" b="0" kern="1200" dirty="0" err="1">
                          <a:effectLst/>
                        </a:rPr>
                        <a:t>Macpage</a:t>
                      </a:r>
                      <a:r>
                        <a:rPr lang="en-US" sz="1250" b="0" kern="1200" dirty="0">
                          <a:effectLst/>
                        </a:rPr>
                        <a:t>, LLC</a:t>
                      </a:r>
                      <a:endParaRPr lang="en-US" sz="1250" b="0" dirty="0">
                        <a:effectLst/>
                      </a:endParaRPr>
                    </a:p>
                    <a:p>
                      <a:pPr marL="0" marR="0">
                        <a:spcBef>
                          <a:spcPts val="0"/>
                        </a:spcBef>
                        <a:spcAft>
                          <a:spcPts val="0"/>
                        </a:spcAft>
                      </a:pPr>
                      <a:r>
                        <a:rPr lang="en-US" sz="1250" b="0" kern="1200" dirty="0">
                          <a:effectLst/>
                        </a:rPr>
                        <a:t>(certified public accountant)</a:t>
                      </a:r>
                      <a:endParaRPr lang="en-US" sz="1250" b="0" dirty="0">
                        <a:effectLst/>
                      </a:endParaRPr>
                    </a:p>
                    <a:p>
                      <a:pPr marL="0" marR="0">
                        <a:spcBef>
                          <a:spcPts val="0"/>
                        </a:spcBef>
                        <a:spcAft>
                          <a:spcPts val="0"/>
                        </a:spcAft>
                      </a:pPr>
                      <a:r>
                        <a:rPr lang="en-US" sz="1250" b="0" kern="1200" dirty="0">
                          <a:effectLst/>
                        </a:rPr>
                        <a:t>Treasurer</a:t>
                      </a:r>
                      <a:endParaRPr lang="en-US" sz="1250" b="0" dirty="0">
                        <a:effectLst/>
                        <a:latin typeface="Cambria"/>
                        <a:ea typeface="MS Mincho"/>
                        <a:cs typeface="Times New Roman"/>
                      </a:endParaRPr>
                    </a:p>
                  </a:txBody>
                  <a:tcPr marL="59727" marR="59727" marT="0" marB="0"/>
                </a:tc>
                <a:tc>
                  <a:txBody>
                    <a:bodyPr/>
                    <a:lstStyle/>
                    <a:p>
                      <a:pPr marL="0" marR="0">
                        <a:spcBef>
                          <a:spcPts val="0"/>
                        </a:spcBef>
                        <a:spcAft>
                          <a:spcPts val="0"/>
                        </a:spcAft>
                      </a:pPr>
                      <a:r>
                        <a:rPr lang="en-US" sz="1250" b="0" dirty="0">
                          <a:effectLst/>
                        </a:rPr>
                        <a:t> </a:t>
                      </a:r>
                      <a:endParaRPr lang="en-US" sz="1250" b="0" dirty="0">
                        <a:effectLst/>
                        <a:latin typeface="Cambria"/>
                        <a:ea typeface="MS Mincho"/>
                        <a:cs typeface="Times New Roman"/>
                      </a:endParaRPr>
                    </a:p>
                  </a:txBody>
                  <a:tcPr marL="59727" marR="59727" marT="0" marB="0"/>
                </a:tc>
                <a:tc>
                  <a:txBody>
                    <a:bodyPr/>
                    <a:lstStyle/>
                    <a:p>
                      <a:pPr marL="0" marR="0">
                        <a:spcBef>
                          <a:spcPts val="0"/>
                        </a:spcBef>
                        <a:spcAft>
                          <a:spcPts val="0"/>
                        </a:spcAft>
                      </a:pPr>
                      <a:r>
                        <a:rPr lang="en-US" sz="1250" b="0" dirty="0">
                          <a:effectLst/>
                        </a:rPr>
                        <a:t> </a:t>
                      </a:r>
                      <a:endParaRPr lang="en-US" sz="1250" b="0" dirty="0">
                        <a:effectLst/>
                        <a:latin typeface="Cambria"/>
                        <a:ea typeface="MS Mincho"/>
                        <a:cs typeface="Times New Roman"/>
                      </a:endParaRPr>
                    </a:p>
                  </a:txBody>
                  <a:tcPr marL="59727" marR="59727" marT="0" marB="0"/>
                </a:tc>
              </a:tr>
            </a:tbl>
          </a:graphicData>
        </a:graphic>
      </p:graphicFrame>
    </p:spTree>
    <p:extLst>
      <p:ext uri="{BB962C8B-B14F-4D97-AF65-F5344CB8AC3E}">
        <p14:creationId xmlns:p14="http://schemas.microsoft.com/office/powerpoint/2010/main" val="125424635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5171" y="519113"/>
            <a:ext cx="3200378" cy="1234432"/>
          </a:xfrm>
          <a:prstGeom prst="rect">
            <a:avLst/>
          </a:prstGeom>
        </p:spPr>
      </p:pic>
      <p:sp>
        <p:nvSpPr>
          <p:cNvPr id="3" name="TextBox 2"/>
          <p:cNvSpPr txBox="1"/>
          <p:nvPr/>
        </p:nvSpPr>
        <p:spPr>
          <a:xfrm>
            <a:off x="3715549" y="843941"/>
            <a:ext cx="5168267" cy="584775"/>
          </a:xfrm>
          <a:prstGeom prst="rect">
            <a:avLst/>
          </a:prstGeom>
          <a:noFill/>
        </p:spPr>
        <p:txBody>
          <a:bodyPr wrap="square" rtlCol="0">
            <a:spAutoFit/>
          </a:bodyPr>
          <a:lstStyle/>
          <a:p>
            <a:pPr algn="ctr"/>
            <a:r>
              <a:rPr lang="en-US" sz="3200" dirty="0" smtClean="0">
                <a:solidFill>
                  <a:srgbClr val="006838"/>
                </a:solidFill>
              </a:rPr>
              <a:t>SBA Accelerator Fund</a:t>
            </a:r>
            <a:endParaRPr lang="en-US" sz="3200" dirty="0">
              <a:solidFill>
                <a:srgbClr val="006838"/>
              </a:solidFill>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2834" y="4881900"/>
            <a:ext cx="3033858" cy="1976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62000" y="1753545"/>
            <a:ext cx="7855527" cy="3170099"/>
          </a:xfrm>
          <a:prstGeom prst="rect">
            <a:avLst/>
          </a:prstGeom>
          <a:noFill/>
        </p:spPr>
        <p:txBody>
          <a:bodyPr wrap="square" rtlCol="0">
            <a:spAutoFit/>
          </a:bodyPr>
          <a:lstStyle/>
          <a:p>
            <a:pPr marL="285750" indent="-285750">
              <a:buFont typeface="Arial" pitchFamily="34" charset="0"/>
              <a:buChar char="•"/>
            </a:pPr>
            <a:r>
              <a:rPr lang="en-US" sz="2000" dirty="0" smtClean="0"/>
              <a:t>In August, E2Tech was awarded $50,000 from the </a:t>
            </a:r>
            <a:r>
              <a:rPr lang="en-US" sz="2000" b="1" dirty="0" smtClean="0"/>
              <a:t>Small Business Administration (SBA)</a:t>
            </a:r>
            <a:r>
              <a:rPr lang="en-US" sz="2000" dirty="0" smtClean="0"/>
              <a:t> Growth Accelerator Fund.</a:t>
            </a:r>
          </a:p>
          <a:p>
            <a:pPr marL="285750" indent="-285750">
              <a:buFont typeface="Arial" pitchFamily="34" charset="0"/>
              <a:buChar char="•"/>
            </a:pPr>
            <a:r>
              <a:rPr lang="en-US" sz="2000" dirty="0" smtClean="0"/>
              <a:t>This funding assists E2Tech with the following projects:</a:t>
            </a:r>
          </a:p>
          <a:p>
            <a:pPr marL="742950" lvl="1" indent="-285750">
              <a:buFont typeface="Arial" pitchFamily="34" charset="0"/>
              <a:buChar char="•"/>
            </a:pPr>
            <a:r>
              <a:rPr lang="en-US" sz="2000" dirty="0" smtClean="0"/>
              <a:t>Convening the “</a:t>
            </a:r>
            <a:r>
              <a:rPr lang="en-US" sz="2000" b="1" dirty="0" smtClean="0"/>
              <a:t>E2Tech Expo</a:t>
            </a:r>
            <a:r>
              <a:rPr lang="en-US" sz="2000" dirty="0" smtClean="0"/>
              <a:t>” in October, displaying the state of Maine’s energy, environmental, and </a:t>
            </a:r>
            <a:r>
              <a:rPr lang="en-US" sz="2000" dirty="0" err="1" smtClean="0"/>
              <a:t>cleantech</a:t>
            </a:r>
            <a:r>
              <a:rPr lang="en-US" sz="2000" dirty="0" smtClean="0"/>
              <a:t> sector;</a:t>
            </a:r>
          </a:p>
          <a:p>
            <a:pPr marL="742950" lvl="1" indent="-285750">
              <a:buFont typeface="Arial" pitchFamily="34" charset="0"/>
              <a:buChar char="•"/>
            </a:pPr>
            <a:r>
              <a:rPr lang="en-US" sz="2000" dirty="0" smtClean="0"/>
              <a:t>Increasing Maine entrepreneurs’ access to the Northeast Clean Energy Council’s </a:t>
            </a:r>
            <a:r>
              <a:rPr lang="en-US" sz="2000" b="1" i="1" dirty="0" smtClean="0"/>
              <a:t>Navigate Northeast</a:t>
            </a:r>
            <a:r>
              <a:rPr lang="en-US" sz="2000" b="1" dirty="0" smtClean="0"/>
              <a:t> </a:t>
            </a:r>
            <a:r>
              <a:rPr lang="en-US" sz="2000" dirty="0" smtClean="0"/>
              <a:t>network and concierge services;</a:t>
            </a:r>
          </a:p>
          <a:p>
            <a:pPr marL="742950" lvl="1" indent="-285750">
              <a:buFont typeface="Arial" pitchFamily="34" charset="0"/>
              <a:buChar char="•"/>
            </a:pPr>
            <a:r>
              <a:rPr lang="en-US" sz="2000" dirty="0" smtClean="0"/>
              <a:t>Studying the ripple effect of </a:t>
            </a:r>
            <a:r>
              <a:rPr lang="en-US" sz="2000" b="1" dirty="0" smtClean="0"/>
              <a:t>clean-energy development</a:t>
            </a:r>
            <a:r>
              <a:rPr lang="en-US" sz="2000" dirty="0" smtClean="0"/>
              <a:t> in expanding Maine’s </a:t>
            </a:r>
            <a:r>
              <a:rPr lang="en-US" sz="2000" b="1" dirty="0" smtClean="0"/>
              <a:t>manufacturing supply chains.</a:t>
            </a:r>
          </a:p>
        </p:txBody>
      </p:sp>
    </p:spTree>
    <p:extLst>
      <p:ext uri="{BB962C8B-B14F-4D97-AF65-F5344CB8AC3E}">
        <p14:creationId xmlns:p14="http://schemas.microsoft.com/office/powerpoint/2010/main" val="183513397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Ocea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588"/>
            <a:ext cx="9144000" cy="548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971549" y="5565556"/>
            <a:ext cx="7200900" cy="646331"/>
          </a:xfrm>
          <a:prstGeom prst="rect">
            <a:avLst/>
          </a:prstGeom>
        </p:spPr>
        <p:txBody>
          <a:bodyPr wrap="square">
            <a:spAutoFit/>
          </a:bodyPr>
          <a:lstStyle/>
          <a:p>
            <a:pPr algn="ctr"/>
            <a:r>
              <a:rPr lang="en-US" sz="3600" b="1" dirty="0" smtClean="0">
                <a:solidFill>
                  <a:srgbClr val="006838"/>
                </a:solidFill>
                <a:latin typeface="+mj-lt"/>
              </a:rPr>
              <a:t>FY2015 Annual Report</a:t>
            </a:r>
            <a:endParaRPr lang="en-US" sz="3600" b="1" dirty="0">
              <a:solidFill>
                <a:srgbClr val="006838"/>
              </a:solidFill>
              <a:latin typeface="+mj-lt"/>
            </a:endParaRPr>
          </a:p>
        </p:txBody>
      </p:sp>
      <p:pic>
        <p:nvPicPr>
          <p:cNvPr id="6" name="Picture 5" descr="e2circle-500x500.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329089" y="723900"/>
            <a:ext cx="4485821" cy="4485821"/>
          </a:xfrm>
          <a:prstGeom prst="rect">
            <a:avLst/>
          </a:prstGeom>
        </p:spPr>
      </p:pic>
      <p:sp>
        <p:nvSpPr>
          <p:cNvPr id="2" name="TextBox 1"/>
          <p:cNvSpPr txBox="1"/>
          <p:nvPr/>
        </p:nvSpPr>
        <p:spPr>
          <a:xfrm>
            <a:off x="2081149" y="6211887"/>
            <a:ext cx="4981701" cy="461665"/>
          </a:xfrm>
          <a:prstGeom prst="rect">
            <a:avLst/>
          </a:prstGeom>
          <a:noFill/>
        </p:spPr>
        <p:txBody>
          <a:bodyPr wrap="square" rtlCol="0">
            <a:spAutoFit/>
          </a:bodyPr>
          <a:lstStyle/>
          <a:p>
            <a:r>
              <a:rPr lang="en-US" sz="2400" dirty="0" smtClean="0"/>
              <a:t>Thank you for your continued support!</a:t>
            </a:r>
            <a:endParaRPr lang="en-US" sz="2400" dirty="0"/>
          </a:p>
        </p:txBody>
      </p:sp>
    </p:spTree>
    <p:extLst>
      <p:ext uri="{BB962C8B-B14F-4D97-AF65-F5344CB8AC3E}">
        <p14:creationId xmlns:p14="http://schemas.microsoft.com/office/powerpoint/2010/main" val="3974002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5171" y="355340"/>
            <a:ext cx="2050608" cy="790949"/>
          </a:xfrm>
          <a:prstGeom prst="rect">
            <a:avLst/>
          </a:prstGeom>
        </p:spPr>
      </p:pic>
      <p:sp>
        <p:nvSpPr>
          <p:cNvPr id="3" name="TextBox 2"/>
          <p:cNvSpPr txBox="1"/>
          <p:nvPr/>
        </p:nvSpPr>
        <p:spPr>
          <a:xfrm>
            <a:off x="2992582" y="355340"/>
            <a:ext cx="5586553" cy="1077218"/>
          </a:xfrm>
          <a:prstGeom prst="rect">
            <a:avLst/>
          </a:prstGeom>
          <a:noFill/>
        </p:spPr>
        <p:txBody>
          <a:bodyPr wrap="square" rtlCol="0">
            <a:spAutoFit/>
          </a:bodyPr>
          <a:lstStyle/>
          <a:p>
            <a:pPr algn="ctr"/>
            <a:r>
              <a:rPr lang="en-US" sz="3200" b="1" dirty="0" smtClean="0">
                <a:solidFill>
                  <a:srgbClr val="008000"/>
                </a:solidFill>
              </a:rPr>
              <a:t>Board Nominees – E2Tech Member Vote</a:t>
            </a:r>
            <a:endParaRPr lang="en-US" sz="3200" dirty="0">
              <a:solidFill>
                <a:srgbClr val="008000"/>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1736799938"/>
              </p:ext>
            </p:extLst>
          </p:nvPr>
        </p:nvGraphicFramePr>
        <p:xfrm>
          <a:off x="2565779" y="1668084"/>
          <a:ext cx="4056694" cy="4710545"/>
        </p:xfrm>
        <a:graphic>
          <a:graphicData uri="http://schemas.openxmlformats.org/drawingml/2006/table">
            <a:tbl>
              <a:tblPr firstRow="1" bandRow="1">
                <a:tableStyleId>{22838BEF-8BB2-4498-84A7-C5851F593DF1}</a:tableStyleId>
              </a:tblPr>
              <a:tblGrid>
                <a:gridCol w="4056694"/>
              </a:tblGrid>
              <a:tr h="405986">
                <a:tc>
                  <a:txBody>
                    <a:bodyPr/>
                    <a:lstStyle/>
                    <a:p>
                      <a:pPr algn="ctr"/>
                      <a:r>
                        <a:rPr lang="en-US" dirty="0" smtClean="0"/>
                        <a:t>Existing Board Members</a:t>
                      </a:r>
                      <a:endParaRPr lang="en-US" dirty="0"/>
                    </a:p>
                  </a:txBody>
                  <a:tcPr/>
                </a:tc>
              </a:tr>
              <a:tr h="600636">
                <a:tc>
                  <a:txBody>
                    <a:bodyPr/>
                    <a:lstStyle/>
                    <a:p>
                      <a:pPr marL="0" marR="0">
                        <a:spcBef>
                          <a:spcPts val="0"/>
                        </a:spcBef>
                        <a:spcAft>
                          <a:spcPts val="0"/>
                        </a:spcAft>
                      </a:pPr>
                      <a:r>
                        <a:rPr lang="en-US" sz="1600" b="1" kern="1200" dirty="0" smtClean="0">
                          <a:effectLst/>
                        </a:rPr>
                        <a:t>Chad Allen</a:t>
                      </a:r>
                      <a:endParaRPr lang="en-US" sz="1600" b="1" dirty="0" smtClean="0">
                        <a:effectLst/>
                      </a:endParaRPr>
                    </a:p>
                    <a:p>
                      <a:pPr marL="0" marR="0">
                        <a:spcBef>
                          <a:spcPts val="0"/>
                        </a:spcBef>
                        <a:spcAft>
                          <a:spcPts val="0"/>
                        </a:spcAft>
                      </a:pPr>
                      <a:r>
                        <a:rPr lang="en-US" sz="1400" kern="1200" dirty="0" err="1" smtClean="0">
                          <a:effectLst/>
                        </a:rPr>
                        <a:t>Cianbro</a:t>
                      </a:r>
                      <a:r>
                        <a:rPr lang="en-US" sz="1400" kern="1200" dirty="0" smtClean="0">
                          <a:effectLst/>
                        </a:rPr>
                        <a:t> Corp. (large construction contractor)</a:t>
                      </a:r>
                      <a:endParaRPr lang="en-US" sz="1400" dirty="0" smtClean="0">
                        <a:effectLst/>
                        <a:latin typeface="Cambria"/>
                        <a:ea typeface="MS Mincho"/>
                        <a:cs typeface="Times New Roman"/>
                      </a:endParaRPr>
                    </a:p>
                  </a:txBody>
                  <a:tcPr/>
                </a:tc>
              </a:tr>
              <a:tr h="600636">
                <a:tc>
                  <a:txBody>
                    <a:bodyPr/>
                    <a:lstStyle/>
                    <a:p>
                      <a:pPr marL="0" marR="0">
                        <a:spcBef>
                          <a:spcPts val="0"/>
                        </a:spcBef>
                        <a:spcAft>
                          <a:spcPts val="0"/>
                        </a:spcAft>
                      </a:pPr>
                      <a:r>
                        <a:rPr lang="en-US" sz="1600" b="1" kern="1200" dirty="0" smtClean="0">
                          <a:effectLst/>
                        </a:rPr>
                        <a:t>David </a:t>
                      </a:r>
                      <a:r>
                        <a:rPr lang="en-US" sz="1600" b="1" kern="1200" dirty="0" err="1" smtClean="0">
                          <a:effectLst/>
                        </a:rPr>
                        <a:t>Ertz</a:t>
                      </a:r>
                      <a:endParaRPr lang="en-US" sz="1600" b="1" dirty="0" smtClean="0">
                        <a:effectLst/>
                      </a:endParaRPr>
                    </a:p>
                    <a:p>
                      <a:pPr marL="0" marR="0">
                        <a:spcBef>
                          <a:spcPts val="0"/>
                        </a:spcBef>
                        <a:spcAft>
                          <a:spcPts val="0"/>
                        </a:spcAft>
                      </a:pPr>
                      <a:r>
                        <a:rPr lang="en-US" sz="1400" kern="1200" dirty="0" err="1" smtClean="0">
                          <a:effectLst/>
                        </a:rPr>
                        <a:t>SunEdison</a:t>
                      </a:r>
                      <a:r>
                        <a:rPr lang="en-US" sz="1400" kern="1200" dirty="0" smtClean="0">
                          <a:effectLst/>
                        </a:rPr>
                        <a:t> (renewable energy developer)</a:t>
                      </a:r>
                      <a:endParaRPr lang="en-US" sz="1400" dirty="0" smtClean="0">
                        <a:effectLst/>
                        <a:latin typeface="Cambria"/>
                        <a:ea typeface="MS Mincho"/>
                        <a:cs typeface="Times New Roman"/>
                      </a:endParaRPr>
                    </a:p>
                  </a:txBody>
                  <a:tcPr/>
                </a:tc>
              </a:tr>
              <a:tr h="834217">
                <a:tc>
                  <a:txBody>
                    <a:bodyPr/>
                    <a:lstStyle/>
                    <a:p>
                      <a:pPr marL="0" marR="0">
                        <a:spcBef>
                          <a:spcPts val="0"/>
                        </a:spcBef>
                        <a:spcAft>
                          <a:spcPts val="0"/>
                        </a:spcAft>
                      </a:pPr>
                      <a:r>
                        <a:rPr lang="en-US" sz="1600" b="1" kern="1200" dirty="0" smtClean="0">
                          <a:effectLst/>
                        </a:rPr>
                        <a:t>John </a:t>
                      </a:r>
                      <a:r>
                        <a:rPr lang="en-US" sz="1600" b="1" kern="1200" dirty="0" err="1" smtClean="0">
                          <a:effectLst/>
                        </a:rPr>
                        <a:t>Ferland</a:t>
                      </a:r>
                      <a:endParaRPr lang="en-US" sz="1600" b="1" dirty="0" smtClean="0">
                        <a:effectLst/>
                      </a:endParaRPr>
                    </a:p>
                    <a:p>
                      <a:pPr marL="0" marR="0">
                        <a:spcBef>
                          <a:spcPts val="0"/>
                        </a:spcBef>
                        <a:spcAft>
                          <a:spcPts val="0"/>
                        </a:spcAft>
                      </a:pPr>
                      <a:r>
                        <a:rPr lang="en-US" sz="1400" kern="1200" dirty="0" smtClean="0">
                          <a:effectLst/>
                        </a:rPr>
                        <a:t>ORPC (renewable energy developer) Secretary &amp; Chair, Strategic Planning</a:t>
                      </a:r>
                      <a:endParaRPr lang="en-US" sz="1400" dirty="0" smtClean="0">
                        <a:effectLst/>
                        <a:latin typeface="Cambria"/>
                        <a:ea typeface="MS Mincho"/>
                        <a:cs typeface="Times New Roman"/>
                      </a:endParaRPr>
                    </a:p>
                  </a:txBody>
                  <a:tcPr/>
                </a:tc>
              </a:tr>
              <a:tr h="834217">
                <a:tc>
                  <a:txBody>
                    <a:bodyPr/>
                    <a:lstStyle/>
                    <a:p>
                      <a:pPr marL="0" marR="0">
                        <a:spcBef>
                          <a:spcPts val="0"/>
                        </a:spcBef>
                        <a:spcAft>
                          <a:spcPts val="0"/>
                        </a:spcAft>
                      </a:pPr>
                      <a:r>
                        <a:rPr lang="en-US" sz="1600" b="1" kern="1200" dirty="0" smtClean="0">
                          <a:effectLst/>
                        </a:rPr>
                        <a:t>Jim </a:t>
                      </a:r>
                      <a:r>
                        <a:rPr lang="en-US" sz="1600" b="1" kern="1200" dirty="0" err="1" smtClean="0">
                          <a:effectLst/>
                        </a:rPr>
                        <a:t>Katsiaficas</a:t>
                      </a:r>
                      <a:endParaRPr lang="en-US" sz="1600" b="1" dirty="0" smtClean="0">
                        <a:effectLst/>
                      </a:endParaRPr>
                    </a:p>
                    <a:p>
                      <a:pPr marL="0" marR="0">
                        <a:spcBef>
                          <a:spcPts val="0"/>
                        </a:spcBef>
                        <a:spcAft>
                          <a:spcPts val="0"/>
                        </a:spcAft>
                      </a:pPr>
                      <a:r>
                        <a:rPr lang="en-US" sz="1400" kern="1200" dirty="0" smtClean="0">
                          <a:effectLst/>
                        </a:rPr>
                        <a:t>Perkins Thompson (attorney)</a:t>
                      </a:r>
                      <a:endParaRPr lang="en-US" sz="1400" dirty="0" smtClean="0">
                        <a:effectLst/>
                      </a:endParaRPr>
                    </a:p>
                    <a:p>
                      <a:pPr marL="0" marR="0">
                        <a:spcBef>
                          <a:spcPts val="0"/>
                        </a:spcBef>
                        <a:spcAft>
                          <a:spcPts val="0"/>
                        </a:spcAft>
                      </a:pPr>
                      <a:r>
                        <a:rPr lang="en-US" sz="1400" kern="1200" dirty="0" smtClean="0">
                          <a:effectLst/>
                        </a:rPr>
                        <a:t>Chair: Board of Directors </a:t>
                      </a:r>
                      <a:endParaRPr lang="en-US" sz="1400" dirty="0" smtClean="0">
                        <a:effectLst/>
                        <a:latin typeface="Cambria"/>
                        <a:ea typeface="MS Mincho"/>
                        <a:cs typeface="Times New Roman"/>
                      </a:endParaRPr>
                    </a:p>
                  </a:txBody>
                  <a:tcPr/>
                </a:tc>
              </a:tr>
              <a:tr h="834217">
                <a:tc>
                  <a:txBody>
                    <a:bodyPr/>
                    <a:lstStyle/>
                    <a:p>
                      <a:pPr marL="0" marR="0">
                        <a:spcBef>
                          <a:spcPts val="0"/>
                        </a:spcBef>
                        <a:spcAft>
                          <a:spcPts val="0"/>
                        </a:spcAft>
                      </a:pPr>
                      <a:r>
                        <a:rPr lang="en-US" sz="1600" b="1" kern="1200" dirty="0" smtClean="0">
                          <a:effectLst/>
                        </a:rPr>
                        <a:t>Becky </a:t>
                      </a:r>
                      <a:r>
                        <a:rPr lang="en-US" sz="1600" b="1" kern="1200" dirty="0" err="1" smtClean="0">
                          <a:effectLst/>
                        </a:rPr>
                        <a:t>Metivier</a:t>
                      </a:r>
                      <a:endParaRPr lang="en-US" sz="1600" b="1" dirty="0" smtClean="0">
                        <a:effectLst/>
                      </a:endParaRPr>
                    </a:p>
                    <a:p>
                      <a:pPr marL="0" marR="0">
                        <a:spcBef>
                          <a:spcPts val="0"/>
                        </a:spcBef>
                        <a:spcAft>
                          <a:spcPts val="0"/>
                        </a:spcAft>
                      </a:pPr>
                      <a:r>
                        <a:rPr lang="en-US" sz="1400" kern="1200" dirty="0" smtClean="0">
                          <a:effectLst/>
                        </a:rPr>
                        <a:t>Sage Data Security (information security)</a:t>
                      </a:r>
                      <a:endParaRPr lang="en-US" sz="1400" dirty="0" smtClean="0">
                        <a:effectLst/>
                      </a:endParaRPr>
                    </a:p>
                    <a:p>
                      <a:pPr marL="0" marR="0">
                        <a:spcBef>
                          <a:spcPts val="0"/>
                        </a:spcBef>
                        <a:spcAft>
                          <a:spcPts val="0"/>
                        </a:spcAft>
                      </a:pPr>
                      <a:r>
                        <a:rPr lang="en-US" sz="1400" kern="1200" dirty="0" smtClean="0">
                          <a:effectLst/>
                        </a:rPr>
                        <a:t>Chair: Marketing/Membership</a:t>
                      </a:r>
                      <a:endParaRPr lang="en-US" sz="1400" dirty="0" smtClean="0">
                        <a:effectLst/>
                        <a:latin typeface="Cambria"/>
                        <a:ea typeface="MS Mincho"/>
                        <a:cs typeface="Times New Roman"/>
                      </a:endParaRPr>
                    </a:p>
                  </a:txBody>
                  <a:tcPr/>
                </a:tc>
              </a:tr>
              <a:tr h="600636">
                <a:tc>
                  <a:txBody>
                    <a:bodyPr/>
                    <a:lstStyle/>
                    <a:p>
                      <a:pPr marL="0" marR="0">
                        <a:spcBef>
                          <a:spcPts val="0"/>
                        </a:spcBef>
                        <a:spcAft>
                          <a:spcPts val="0"/>
                        </a:spcAft>
                      </a:pPr>
                      <a:r>
                        <a:rPr lang="en-US" sz="1600" b="1" kern="1200" dirty="0" smtClean="0">
                          <a:effectLst/>
                        </a:rPr>
                        <a:t>Jeff </a:t>
                      </a:r>
                      <a:r>
                        <a:rPr lang="en-US" sz="1600" b="1" kern="1200" dirty="0" err="1" smtClean="0">
                          <a:effectLst/>
                        </a:rPr>
                        <a:t>Thaler</a:t>
                      </a:r>
                      <a:endParaRPr lang="en-US" sz="1600" b="1" dirty="0" smtClean="0">
                        <a:effectLst/>
                      </a:endParaRPr>
                    </a:p>
                    <a:p>
                      <a:pPr marL="0" marR="0">
                        <a:spcBef>
                          <a:spcPts val="0"/>
                        </a:spcBef>
                        <a:spcAft>
                          <a:spcPts val="0"/>
                        </a:spcAft>
                      </a:pPr>
                      <a:r>
                        <a:rPr lang="en-US" sz="1400" kern="1200" dirty="0" smtClean="0">
                          <a:effectLst/>
                        </a:rPr>
                        <a:t>University of Maine (attorney and professor)</a:t>
                      </a:r>
                      <a:endParaRPr lang="en-US" sz="1400" dirty="0" smtClean="0">
                        <a:effectLst/>
                        <a:latin typeface="Cambria"/>
                        <a:ea typeface="MS Mincho"/>
                        <a:cs typeface="Times New Roman"/>
                      </a:endParaRPr>
                    </a:p>
                  </a:txBody>
                  <a:tcPr/>
                </a:tc>
              </a:tr>
            </a:tbl>
          </a:graphicData>
        </a:graphic>
      </p:graphicFrame>
    </p:spTree>
    <p:extLst>
      <p:ext uri="{BB962C8B-B14F-4D97-AF65-F5344CB8AC3E}">
        <p14:creationId xmlns:p14="http://schemas.microsoft.com/office/powerpoint/2010/main" val="328452887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5171" y="355340"/>
            <a:ext cx="2050608" cy="790949"/>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3320735426"/>
              </p:ext>
            </p:extLst>
          </p:nvPr>
        </p:nvGraphicFramePr>
        <p:xfrm>
          <a:off x="2565779" y="1659763"/>
          <a:ext cx="4051419" cy="4599147"/>
        </p:xfrm>
        <a:graphic>
          <a:graphicData uri="http://schemas.openxmlformats.org/drawingml/2006/table">
            <a:tbl>
              <a:tblPr firstRow="1" bandRow="1">
                <a:tableStyleId>{8799B23B-EC83-4686-B30A-512413B5E67A}</a:tableStyleId>
              </a:tblPr>
              <a:tblGrid>
                <a:gridCol w="4051419"/>
              </a:tblGrid>
              <a:tr h="500113">
                <a:tc>
                  <a:txBody>
                    <a:bodyPr/>
                    <a:lstStyle/>
                    <a:p>
                      <a:pPr algn="ctr"/>
                      <a:r>
                        <a:rPr lang="en-US" sz="1800" b="1" dirty="0" smtClean="0">
                          <a:solidFill>
                            <a:schemeClr val="tx1"/>
                          </a:solidFill>
                        </a:rPr>
                        <a:t>Our</a:t>
                      </a:r>
                      <a:r>
                        <a:rPr lang="en-US" sz="1800" b="1" baseline="0" dirty="0" smtClean="0">
                          <a:solidFill>
                            <a:schemeClr val="tx1"/>
                          </a:solidFill>
                        </a:rPr>
                        <a:t> new board member candidates are:</a:t>
                      </a:r>
                      <a:endParaRPr lang="en-US" sz="18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77917">
                <a:tc>
                  <a:txBody>
                    <a:bodyPr/>
                    <a:lstStyle/>
                    <a:p>
                      <a:pPr algn="ctr"/>
                      <a:r>
                        <a:rPr lang="en-US" b="1" dirty="0" smtClean="0"/>
                        <a:t>Kelly </a:t>
                      </a:r>
                      <a:r>
                        <a:rPr lang="en-US" b="1" dirty="0" err="1" smtClean="0"/>
                        <a:t>Boden</a:t>
                      </a:r>
                      <a:r>
                        <a:rPr lang="en-US" b="1" dirty="0" smtClean="0"/>
                        <a:t> </a:t>
                      </a:r>
                      <a:r>
                        <a:rPr lang="en-US" dirty="0" smtClean="0"/>
                        <a:t>- </a:t>
                      </a:r>
                      <a:r>
                        <a:rPr lang="en-US" sz="1600" dirty="0" smtClean="0"/>
                        <a:t>Partner, </a:t>
                      </a:r>
                      <a:r>
                        <a:rPr lang="en-US" sz="1600" dirty="0" err="1" smtClean="0"/>
                        <a:t>Verrill</a:t>
                      </a:r>
                      <a:r>
                        <a:rPr lang="en-US" sz="1600" dirty="0" smtClean="0"/>
                        <a:t> Dana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84958">
                <a:tc>
                  <a:txBody>
                    <a:bodyPr/>
                    <a:lstStyle/>
                    <a:p>
                      <a:pPr algn="ctr"/>
                      <a:r>
                        <a:rPr lang="en-US" b="1" dirty="0" smtClean="0"/>
                        <a:t>Tom </a:t>
                      </a:r>
                      <a:r>
                        <a:rPr lang="en-US" b="1" dirty="0" err="1" smtClean="0"/>
                        <a:t>Eschner</a:t>
                      </a:r>
                      <a:r>
                        <a:rPr lang="en-US" b="1" dirty="0" smtClean="0"/>
                        <a:t> </a:t>
                      </a:r>
                      <a:r>
                        <a:rPr lang="en-US" dirty="0" smtClean="0"/>
                        <a:t>– </a:t>
                      </a:r>
                      <a:r>
                        <a:rPr lang="en-US" smtClean="0"/>
                        <a:t>Senior Principal/</a:t>
                      </a:r>
                      <a:r>
                        <a:rPr lang="en-US" sz="1600" smtClean="0"/>
                        <a:t>Senior</a:t>
                      </a:r>
                      <a:r>
                        <a:rPr lang="en-US" sz="1600" baseline="0" smtClean="0"/>
                        <a:t> </a:t>
                      </a:r>
                      <a:r>
                        <a:rPr lang="en-US" sz="1600" baseline="0" dirty="0" smtClean="0"/>
                        <a:t>Project Manager</a:t>
                      </a:r>
                      <a:r>
                        <a:rPr lang="en-US" sz="1600" dirty="0" smtClean="0"/>
                        <a:t>, Woodard &amp; Curran</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75778">
                <a:tc>
                  <a:txBody>
                    <a:bodyPr/>
                    <a:lstStyle/>
                    <a:p>
                      <a:pPr algn="ctr"/>
                      <a:r>
                        <a:rPr lang="en-US" b="1" dirty="0" smtClean="0"/>
                        <a:t>Michelle </a:t>
                      </a:r>
                      <a:r>
                        <a:rPr lang="en-US" b="1" dirty="0" err="1" smtClean="0"/>
                        <a:t>Neujahr</a:t>
                      </a:r>
                      <a:r>
                        <a:rPr lang="en-US" b="1" dirty="0" smtClean="0"/>
                        <a:t> </a:t>
                      </a:r>
                      <a:r>
                        <a:rPr lang="en-US" dirty="0" smtClean="0"/>
                        <a:t>- </a:t>
                      </a:r>
                      <a:r>
                        <a:rPr lang="en-US" sz="1600" dirty="0" smtClean="0"/>
                        <a:t>SMCC Entrepreneurial Center</a:t>
                      </a:r>
                      <a:r>
                        <a:rPr lang="en-US" sz="1600" baseline="0" dirty="0" smtClean="0"/>
                        <a:t> Director, Business Faculty, Southern Maine Community College</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52379">
                <a:tc>
                  <a:txBody>
                    <a:bodyPr/>
                    <a:lstStyle/>
                    <a:p>
                      <a:pPr algn="ctr"/>
                      <a:r>
                        <a:rPr lang="en-US" b="1" dirty="0" smtClean="0"/>
                        <a:t>Steve </a:t>
                      </a:r>
                      <a:r>
                        <a:rPr lang="en-US" b="1" dirty="0" err="1" smtClean="0"/>
                        <a:t>Westra</a:t>
                      </a:r>
                      <a:r>
                        <a:rPr lang="en-US" b="1" baseline="0" dirty="0" smtClean="0"/>
                        <a:t> </a:t>
                      </a:r>
                      <a:r>
                        <a:rPr lang="en-US" baseline="0" dirty="0" smtClean="0"/>
                        <a:t>– </a:t>
                      </a:r>
                      <a:r>
                        <a:rPr lang="en-US" sz="1600" baseline="0" dirty="0" smtClean="0"/>
                        <a:t>Supply Chain Project Manager, Maine Manufacturing Extension Partnership</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08002">
                <a:tc>
                  <a:txBody>
                    <a:bodyPr/>
                    <a:lstStyle/>
                    <a:p>
                      <a:pPr algn="ctr"/>
                      <a:r>
                        <a:rPr lang="en-US" b="1" dirty="0" smtClean="0"/>
                        <a:t>Sarah</a:t>
                      </a:r>
                      <a:r>
                        <a:rPr lang="en-US" b="1" baseline="0" dirty="0" smtClean="0"/>
                        <a:t> Watts</a:t>
                      </a:r>
                      <a:r>
                        <a:rPr lang="en-US" b="0" baseline="0" dirty="0" smtClean="0"/>
                        <a:t>- </a:t>
                      </a:r>
                      <a:r>
                        <a:rPr lang="en-US" sz="1600" b="0" baseline="0" dirty="0" smtClean="0"/>
                        <a:t>Managing Environmental Scientist/ Operations Manager, Tetra Tech</a:t>
                      </a:r>
                      <a:endParaRPr lang="en-U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6" name="TextBox 5"/>
          <p:cNvSpPr txBox="1"/>
          <p:nvPr/>
        </p:nvSpPr>
        <p:spPr>
          <a:xfrm>
            <a:off x="2992582" y="355340"/>
            <a:ext cx="5586553" cy="1077218"/>
          </a:xfrm>
          <a:prstGeom prst="rect">
            <a:avLst/>
          </a:prstGeom>
          <a:noFill/>
        </p:spPr>
        <p:txBody>
          <a:bodyPr wrap="square" rtlCol="0">
            <a:spAutoFit/>
          </a:bodyPr>
          <a:lstStyle/>
          <a:p>
            <a:pPr algn="ctr"/>
            <a:r>
              <a:rPr lang="en-US" sz="3200" b="1" dirty="0" smtClean="0">
                <a:solidFill>
                  <a:srgbClr val="008000"/>
                </a:solidFill>
              </a:rPr>
              <a:t>Board Nominees – E2Tech Member Vote</a:t>
            </a:r>
            <a:endParaRPr lang="en-US" sz="3200" dirty="0">
              <a:solidFill>
                <a:srgbClr val="008000"/>
              </a:solidFill>
            </a:endParaRPr>
          </a:p>
        </p:txBody>
      </p:sp>
    </p:spTree>
    <p:extLst>
      <p:ext uri="{BB962C8B-B14F-4D97-AF65-F5344CB8AC3E}">
        <p14:creationId xmlns:p14="http://schemas.microsoft.com/office/powerpoint/2010/main" val="40925883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5171" y="519113"/>
            <a:ext cx="3200378" cy="1234432"/>
          </a:xfrm>
          <a:prstGeom prst="rect">
            <a:avLst/>
          </a:prstGeom>
        </p:spPr>
      </p:pic>
      <p:sp>
        <p:nvSpPr>
          <p:cNvPr id="3" name="TextBox 2"/>
          <p:cNvSpPr txBox="1"/>
          <p:nvPr/>
        </p:nvSpPr>
        <p:spPr>
          <a:xfrm>
            <a:off x="3929483" y="843941"/>
            <a:ext cx="5168267" cy="584775"/>
          </a:xfrm>
          <a:prstGeom prst="rect">
            <a:avLst/>
          </a:prstGeom>
          <a:noFill/>
        </p:spPr>
        <p:txBody>
          <a:bodyPr wrap="square" rtlCol="0">
            <a:spAutoFit/>
          </a:bodyPr>
          <a:lstStyle/>
          <a:p>
            <a:pPr algn="ctr"/>
            <a:r>
              <a:rPr lang="en-US" sz="3200" b="1" dirty="0" smtClean="0">
                <a:solidFill>
                  <a:srgbClr val="006838"/>
                </a:solidFill>
              </a:rPr>
              <a:t>Mission Statement</a:t>
            </a:r>
            <a:endParaRPr lang="en-US" sz="3200" dirty="0">
              <a:solidFill>
                <a:srgbClr val="006838"/>
              </a:solidFill>
            </a:endParaRPr>
          </a:p>
        </p:txBody>
      </p:sp>
      <p:sp>
        <p:nvSpPr>
          <p:cNvPr id="7" name="Rectangle 6"/>
          <p:cNvSpPr/>
          <p:nvPr/>
        </p:nvSpPr>
        <p:spPr>
          <a:xfrm>
            <a:off x="561421" y="1628855"/>
            <a:ext cx="8582579" cy="4985980"/>
          </a:xfrm>
          <a:prstGeom prst="rect">
            <a:avLst/>
          </a:prstGeom>
        </p:spPr>
        <p:txBody>
          <a:bodyPr wrap="square">
            <a:spAutoFit/>
          </a:bodyPr>
          <a:lstStyle/>
          <a:p>
            <a:endParaRPr lang="en-US" dirty="0"/>
          </a:p>
          <a:p>
            <a:r>
              <a:rPr lang="en-US" sz="2000" b="1" dirty="0" smtClean="0"/>
              <a:t>The </a:t>
            </a:r>
            <a:r>
              <a:rPr lang="en-US" sz="2000" b="1" dirty="0"/>
              <a:t>Environmental and Energy Technology Council of Maine </a:t>
            </a:r>
            <a:r>
              <a:rPr lang="en-US" sz="2000" dirty="0" smtClean="0"/>
              <a:t>is the state’s leading energy, environmental, and clean technology business and economic development organization. E2Tech is a catalyst, a change agent, and a resource center that strives to:</a:t>
            </a:r>
          </a:p>
          <a:p>
            <a:endParaRPr lang="en-US" sz="2000" dirty="0"/>
          </a:p>
          <a:p>
            <a:pPr marL="342900" indent="-342900">
              <a:buFont typeface="Arial" pitchFamily="34" charset="0"/>
              <a:buChar char="•"/>
            </a:pPr>
            <a:r>
              <a:rPr lang="en-US" sz="2000" dirty="0"/>
              <a:t>p</a:t>
            </a:r>
            <a:r>
              <a:rPr lang="en-US" sz="2000" dirty="0" smtClean="0"/>
              <a:t>romote Maine companies,</a:t>
            </a:r>
          </a:p>
          <a:p>
            <a:pPr marL="342900" indent="-342900">
              <a:buFont typeface="Arial" pitchFamily="34" charset="0"/>
              <a:buChar char="•"/>
            </a:pPr>
            <a:r>
              <a:rPr lang="en-US" sz="2000" dirty="0"/>
              <a:t>s</a:t>
            </a:r>
            <a:r>
              <a:rPr lang="en-US" sz="2000" dirty="0" smtClean="0"/>
              <a:t>upport their robust and sustainable acceleration, and</a:t>
            </a:r>
          </a:p>
          <a:p>
            <a:pPr marL="342900" indent="-342900">
              <a:buFont typeface="Arial" pitchFamily="34" charset="0"/>
              <a:buChar char="•"/>
            </a:pPr>
            <a:r>
              <a:rPr lang="en-US" sz="2000" dirty="0"/>
              <a:t>h</a:t>
            </a:r>
            <a:r>
              <a:rPr lang="en-US" sz="2000" dirty="0" smtClean="0"/>
              <a:t>elp them compete in national and international markets.</a:t>
            </a:r>
          </a:p>
          <a:p>
            <a:pPr marL="342900" indent="-342900">
              <a:buFont typeface="Arial" pitchFamily="34" charset="0"/>
              <a:buChar char="•"/>
            </a:pPr>
            <a:endParaRPr lang="en-US" sz="2000" dirty="0"/>
          </a:p>
          <a:p>
            <a:r>
              <a:rPr lang="en-US" sz="2000" dirty="0" smtClean="0"/>
              <a:t>E2Tech facilitates networking, serves as a clearinghouse for objective information, and leads efforts to promote the sector through business and economic development and sustainable job growth. Specifically, E2Tech helps companies overcome research, development, and commercialization challenges by providing connections to investment and funding opportunities, mentors, strategic partners, business and technical information, and other resources. </a:t>
            </a:r>
          </a:p>
        </p:txBody>
      </p:sp>
    </p:spTree>
    <p:extLst>
      <p:ext uri="{BB962C8B-B14F-4D97-AF65-F5344CB8AC3E}">
        <p14:creationId xmlns:p14="http://schemas.microsoft.com/office/powerpoint/2010/main" val="349040142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263"/>
            <a:ext cx="8229600" cy="1143000"/>
          </a:xfrm>
        </p:spPr>
        <p:txBody>
          <a:bodyPr/>
          <a:lstStyle/>
          <a:p>
            <a:r>
              <a:rPr lang="en-US" b="1" dirty="0" smtClean="0">
                <a:solidFill>
                  <a:srgbClr val="006838"/>
                </a:solidFill>
              </a:rPr>
              <a:t>Fiscal Year 2015 Highlights</a:t>
            </a:r>
            <a:endParaRPr lang="en-US" dirty="0">
              <a:solidFill>
                <a:srgbClr val="006838"/>
              </a:solidFill>
            </a:endParaRPr>
          </a:p>
        </p:txBody>
      </p:sp>
      <p:sp>
        <p:nvSpPr>
          <p:cNvPr id="3" name="Content Placeholder 2"/>
          <p:cNvSpPr>
            <a:spLocks noGrp="1"/>
          </p:cNvSpPr>
          <p:nvPr>
            <p:ph idx="1"/>
          </p:nvPr>
        </p:nvSpPr>
        <p:spPr>
          <a:xfrm>
            <a:off x="304800" y="1009943"/>
            <a:ext cx="8645236" cy="5846619"/>
          </a:xfrm>
        </p:spPr>
        <p:txBody>
          <a:bodyPr>
            <a:normAutofit/>
          </a:bodyPr>
          <a:lstStyle/>
          <a:p>
            <a:pPr>
              <a:spcBef>
                <a:spcPts val="600"/>
              </a:spcBef>
            </a:pPr>
            <a:r>
              <a:rPr lang="en-US" sz="1800" dirty="0" smtClean="0"/>
              <a:t>Held 26 events with nearly 3,000 attendees and cohosted partners’ events with hundreds more.</a:t>
            </a:r>
          </a:p>
          <a:p>
            <a:pPr>
              <a:spcBef>
                <a:spcPts val="600"/>
              </a:spcBef>
            </a:pPr>
            <a:r>
              <a:rPr lang="en-US" sz="1800" dirty="0" smtClean="0"/>
              <a:t>Expanded its entrepreneurial and startup support with more than 50 Maine startups and launched </a:t>
            </a:r>
            <a:r>
              <a:rPr lang="en-US" sz="1800" dirty="0" err="1" smtClean="0"/>
              <a:t>Cleantech</a:t>
            </a:r>
            <a:r>
              <a:rPr lang="en-US" sz="1800" dirty="0" smtClean="0"/>
              <a:t> Navigate Northeast- Navigate Maine, connecting these entrepreneurial teams with potential mentors, investors, and peers around Maine and New England. Hired Bonnie Frye Hemphill to coordinate program.</a:t>
            </a:r>
          </a:p>
          <a:p>
            <a:pPr>
              <a:spcBef>
                <a:spcPts val="600"/>
              </a:spcBef>
            </a:pPr>
            <a:r>
              <a:rPr lang="en-US" sz="1800" dirty="0" smtClean="0"/>
              <a:t>Advised Northeast Clean Energy Council (NECEC) on Maine policy initiatives and events.</a:t>
            </a:r>
          </a:p>
          <a:p>
            <a:pPr>
              <a:spcBef>
                <a:spcPts val="600"/>
              </a:spcBef>
            </a:pPr>
            <a:r>
              <a:rPr lang="en-US" sz="1800" dirty="0" smtClean="0"/>
              <a:t>Increased membership to more than 240 members.</a:t>
            </a:r>
          </a:p>
          <a:p>
            <a:pPr>
              <a:spcBef>
                <a:spcPts val="600"/>
              </a:spcBef>
            </a:pPr>
            <a:r>
              <a:rPr lang="en-US" sz="1800" dirty="0" smtClean="0"/>
              <a:t>Surveyed membership to evaluate our value and services, with mostly favorable ratings by our members.</a:t>
            </a:r>
          </a:p>
          <a:p>
            <a:pPr>
              <a:spcBef>
                <a:spcPts val="600"/>
              </a:spcBef>
            </a:pPr>
            <a:r>
              <a:rPr lang="en-US" sz="1800" dirty="0" smtClean="0"/>
              <a:t>Launched “Monday Money,” a list of funding and business resources for energy and environmental companies.</a:t>
            </a:r>
          </a:p>
          <a:p>
            <a:pPr>
              <a:spcBef>
                <a:spcPts val="600"/>
              </a:spcBef>
            </a:pPr>
            <a:r>
              <a:rPr lang="en-US" sz="1800" dirty="0" smtClean="0"/>
              <a:t>Placed interns in the Innovate for Maine Fellows and Make it in America programs with E2Tech member companies.</a:t>
            </a:r>
          </a:p>
          <a:p>
            <a:pPr>
              <a:spcBef>
                <a:spcPts val="600"/>
              </a:spcBef>
            </a:pPr>
            <a:r>
              <a:rPr lang="en-US" sz="1800" dirty="0" smtClean="0"/>
              <a:t>Expanded its media presence significantly.</a:t>
            </a:r>
          </a:p>
          <a:p>
            <a:pPr>
              <a:spcBef>
                <a:spcPts val="600"/>
              </a:spcBef>
            </a:pPr>
            <a:r>
              <a:rPr lang="en-US" sz="1800" dirty="0" smtClean="0"/>
              <a:t>Recognized E2Tech as a finalist for Startup Supporter of the Year Award against Greentown Labs in Massachusetts and NEXUS-NY in New York. </a:t>
            </a:r>
            <a:endParaRPr lang="en-US" sz="1800" dirty="0"/>
          </a:p>
        </p:txBody>
      </p:sp>
    </p:spTree>
    <p:extLst>
      <p:ext uri="{BB962C8B-B14F-4D97-AF65-F5344CB8AC3E}">
        <p14:creationId xmlns:p14="http://schemas.microsoft.com/office/powerpoint/2010/main" val="86252960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8992" y="1620397"/>
            <a:ext cx="2924567" cy="491320"/>
          </a:xfrm>
        </p:spPr>
        <p:txBody>
          <a:bodyPr>
            <a:noAutofit/>
          </a:bodyPr>
          <a:lstStyle/>
          <a:p>
            <a:r>
              <a:rPr lang="en-US" sz="1400" dirty="0" smtClean="0">
                <a:latin typeface="+mn-lt"/>
              </a:rPr>
              <a:t>Maine Clean Energy Day in Augusta, March 2015</a:t>
            </a:r>
            <a:r>
              <a:rPr lang="en-US" sz="1400" dirty="0">
                <a:latin typeface="+mn-lt"/>
              </a:rPr>
              <a:t/>
            </a:r>
            <a:br>
              <a:rPr lang="en-US" sz="1400" dirty="0">
                <a:latin typeface="+mn-lt"/>
              </a:rPr>
            </a:br>
            <a:endParaRPr lang="en-US" sz="1400" dirty="0">
              <a:latin typeface="+mn-lt"/>
            </a:endParaRPr>
          </a:p>
        </p:txBody>
      </p:sp>
      <p:sp>
        <p:nvSpPr>
          <p:cNvPr id="13" name="Title 1"/>
          <p:cNvSpPr txBox="1">
            <a:spLocks/>
          </p:cNvSpPr>
          <p:nvPr/>
        </p:nvSpPr>
        <p:spPr>
          <a:xfrm>
            <a:off x="4648200" y="4595232"/>
            <a:ext cx="4038600" cy="208810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400" dirty="0">
              <a:latin typeface="+mn-lt"/>
            </a:endParaRPr>
          </a:p>
        </p:txBody>
      </p:sp>
      <p:sp>
        <p:nvSpPr>
          <p:cNvPr id="14" name="Rectangle 13"/>
          <p:cNvSpPr/>
          <p:nvPr/>
        </p:nvSpPr>
        <p:spPr>
          <a:xfrm>
            <a:off x="275833" y="5106131"/>
            <a:ext cx="4010891" cy="1815882"/>
          </a:xfrm>
          <a:prstGeom prst="rect">
            <a:avLst/>
          </a:prstGeom>
        </p:spPr>
        <p:txBody>
          <a:bodyPr wrap="square">
            <a:spAutoFit/>
          </a:bodyPr>
          <a:lstStyle/>
          <a:p>
            <a:pPr algn="ctr"/>
            <a:r>
              <a:rPr lang="en-US" sz="1400" dirty="0"/>
              <a:t>Front row: Brad Weller, Patrick Coughlin, Jim Atwell, John </a:t>
            </a:r>
            <a:r>
              <a:rPr lang="en-US" sz="1400" dirty="0" err="1"/>
              <a:t>Ferland</a:t>
            </a:r>
            <a:r>
              <a:rPr lang="en-US" sz="1400" dirty="0"/>
              <a:t>, and Tim </a:t>
            </a:r>
            <a:r>
              <a:rPr lang="en-US" sz="1400" dirty="0" err="1" smtClean="0"/>
              <a:t>Soley</a:t>
            </a:r>
            <a:r>
              <a:rPr lang="en-US" sz="1400" dirty="0" smtClean="0"/>
              <a:t>. Back </a:t>
            </a:r>
            <a:r>
              <a:rPr lang="en-US" sz="1400" dirty="0"/>
              <a:t>row: Jim </a:t>
            </a:r>
            <a:r>
              <a:rPr lang="en-US" sz="1400" dirty="0" err="1"/>
              <a:t>Katsiaficas</a:t>
            </a:r>
            <a:r>
              <a:rPr lang="en-US" sz="1400" dirty="0"/>
              <a:t>, Bill Taylor, Claudette Townsend, David </a:t>
            </a:r>
            <a:r>
              <a:rPr lang="en-US" sz="1400" dirty="0" err="1"/>
              <a:t>Ertz</a:t>
            </a:r>
            <a:r>
              <a:rPr lang="en-US" sz="1400" dirty="0"/>
              <a:t>, Gary </a:t>
            </a:r>
            <a:r>
              <a:rPr lang="en-US" sz="1400" dirty="0" err="1"/>
              <a:t>Higginbottom</a:t>
            </a:r>
            <a:r>
              <a:rPr lang="en-US" sz="1400" dirty="0"/>
              <a:t>, Phil Coupe, and Bill </a:t>
            </a:r>
            <a:r>
              <a:rPr lang="en-US" sz="1400" dirty="0" smtClean="0"/>
              <a:t>Ferdinand. Not </a:t>
            </a:r>
            <a:r>
              <a:rPr lang="en-US" sz="1400" dirty="0"/>
              <a:t>Pictured: Chad Allen, Brooke Barnes, John Carroll, Becky Metivier</a:t>
            </a:r>
            <a:r>
              <a:rPr lang="en-US" sz="1400" dirty="0" smtClean="0"/>
              <a:t>, Michael Stoddard, </a:t>
            </a:r>
            <a:r>
              <a:rPr lang="en-US" sz="1400" dirty="0"/>
              <a:t>Elizabeth Swain, and Jeff Thaler.</a:t>
            </a:r>
          </a:p>
          <a:p>
            <a:pPr algn="ctr"/>
            <a:endParaRPr lang="en-US" sz="1400" dirty="0"/>
          </a:p>
        </p:txBody>
      </p:sp>
      <p:pic>
        <p:nvPicPr>
          <p:cNvPr id="4" name="Content Placeholder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38992" y="2028408"/>
            <a:ext cx="3335720" cy="2668576"/>
          </a:xfrm>
        </p:spPr>
      </p:pic>
      <p:pic>
        <p:nvPicPr>
          <p:cNvPr id="11" name="Content Placeholder 10"/>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286724" y="4048258"/>
            <a:ext cx="4044692" cy="2696461"/>
          </a:xfrm>
        </p:spPr>
      </p:pic>
      <p:pic>
        <p:nvPicPr>
          <p:cNvPr id="5122" name="Picture 2" descr="C:\Users\melis_000\Dropbox (E2Tech)\E2TECH\Marketing\FY2015\Images\GreenTieGal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4316" y="1182414"/>
            <a:ext cx="3529630" cy="2647222"/>
          </a:xfrm>
          <a:prstGeom prst="rect">
            <a:avLst/>
          </a:prstGeom>
          <a:noFill/>
          <a:extLst>
            <a:ext uri="{909E8E84-426E-40dd-AFC4-6F175D3DCCD1}">
              <a14:hiddenFill xmlns:a14="http://schemas.microsoft.com/office/drawing/2010/main">
                <a:solidFill>
                  <a:srgbClr val="FFFFFF"/>
                </a:solidFill>
              </a14:hiddenFill>
            </a:ext>
          </a:extLst>
        </p:spPr>
      </p:pic>
      <p:sp>
        <p:nvSpPr>
          <p:cNvPr id="16" name="Title 1"/>
          <p:cNvSpPr txBox="1">
            <a:spLocks/>
          </p:cNvSpPr>
          <p:nvPr/>
        </p:nvSpPr>
        <p:spPr>
          <a:xfrm>
            <a:off x="5406848" y="596697"/>
            <a:ext cx="2924567" cy="49132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400" dirty="0" smtClean="0">
                <a:latin typeface="+mn-lt"/>
              </a:rPr>
              <a:t>E2Tech Staff at 2014 NECEC Green Tie Gala in Boston</a:t>
            </a:r>
            <a:endParaRPr lang="en-US" sz="1400" dirty="0">
              <a:latin typeface="+mn-lt"/>
            </a:endParaRPr>
          </a:p>
        </p:txBody>
      </p:sp>
      <p:pic>
        <p:nvPicPr>
          <p:cNvPr id="17" name="Picture 1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0870" y="240649"/>
            <a:ext cx="3200400" cy="1234439"/>
          </a:xfrm>
          <a:prstGeom prst="rect">
            <a:avLst/>
          </a:prstGeom>
        </p:spPr>
      </p:pic>
    </p:spTree>
    <p:extLst>
      <p:ext uri="{BB962C8B-B14F-4D97-AF65-F5344CB8AC3E}">
        <p14:creationId xmlns:p14="http://schemas.microsoft.com/office/powerpoint/2010/main" val="403130918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648200" y="4595232"/>
            <a:ext cx="4038600" cy="208810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400" dirty="0">
              <a:latin typeface="+mn-lt"/>
            </a:endParaRPr>
          </a:p>
        </p:txBody>
      </p:sp>
      <p:pic>
        <p:nvPicPr>
          <p:cNvPr id="15" name="Picture 1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0870" y="240649"/>
            <a:ext cx="3200400" cy="1234439"/>
          </a:xfrm>
          <a:prstGeom prst="rect">
            <a:avLst/>
          </a:prstGeom>
        </p:spPr>
      </p:pic>
      <p:sp>
        <p:nvSpPr>
          <p:cNvPr id="12" name="TextBox 11"/>
          <p:cNvSpPr txBox="1"/>
          <p:nvPr/>
        </p:nvSpPr>
        <p:spPr>
          <a:xfrm>
            <a:off x="3929481" y="394073"/>
            <a:ext cx="5168267" cy="830997"/>
          </a:xfrm>
          <a:prstGeom prst="rect">
            <a:avLst/>
          </a:prstGeom>
          <a:noFill/>
        </p:spPr>
        <p:txBody>
          <a:bodyPr wrap="square" rtlCol="0">
            <a:spAutoFit/>
          </a:bodyPr>
          <a:lstStyle/>
          <a:p>
            <a:pPr algn="ctr"/>
            <a:r>
              <a:rPr lang="en-US" sz="2400" b="1" dirty="0" smtClean="0">
                <a:solidFill>
                  <a:srgbClr val="006838"/>
                </a:solidFill>
              </a:rPr>
              <a:t>September 2014</a:t>
            </a:r>
          </a:p>
          <a:p>
            <a:pPr algn="ctr"/>
            <a:r>
              <a:rPr lang="en-US" sz="2400" b="1" dirty="0" smtClean="0">
                <a:solidFill>
                  <a:srgbClr val="006838"/>
                </a:solidFill>
              </a:rPr>
              <a:t>Heat of the Moment</a:t>
            </a:r>
            <a:endParaRPr lang="en-US" sz="2400" dirty="0">
              <a:solidFill>
                <a:srgbClr val="006838"/>
              </a:solidFill>
            </a:endParaRPr>
          </a:p>
        </p:txBody>
      </p:sp>
      <p:pic>
        <p:nvPicPr>
          <p:cNvPr id="1026" name="Picture 2" descr="https://scontent-lga3-1.xx.fbcdn.net/hphotos-xap1/t31.0-8/10644601_685770058167001_8911287460933811655_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3652" y="2200573"/>
            <a:ext cx="2604030" cy="17368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6" descr="https://scontent-lga3-1.xx.fbcdn.net/hphotos-ash2/t31.0-8/10623378_685768088167198_3262064082355283262_o.jpg"/>
          <p:cNvPicPr>
            <a:picLocks noChangeAspect="1" noChangeArrowheads="1"/>
          </p:cNvPicPr>
          <p:nvPr/>
        </p:nvPicPr>
        <p:blipFill rotWithShape="1">
          <a:blip r:embed="rId4">
            <a:extLst>
              <a:ext uri="{28A0092B-C50C-407E-A947-70E740481C1C}">
                <a14:useLocalDpi xmlns:a14="http://schemas.microsoft.com/office/drawing/2010/main" val="0"/>
              </a:ext>
            </a:extLst>
          </a:blip>
          <a:srcRect t="36854" b="-1601"/>
          <a:stretch/>
        </p:blipFill>
        <p:spPr bwMode="auto">
          <a:xfrm>
            <a:off x="357667" y="4837261"/>
            <a:ext cx="4262651" cy="18408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2" name="Picture 8" descr="https://scontent-lga3-1.xx.fbcdn.net/hphotos-xtf1/v/t1.0-9/10626604_685769131500427_6585741461950978571_n.jpg?oh=ad2a391ffb3f836251b5bc9c8940975a&amp;oe=56C35A8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0222" y="1475088"/>
            <a:ext cx="2080096" cy="31201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4" name="Picture 10" descr="https://scontent-lga3-1.xx.fbcdn.net/hphotos-frc3/v/t1.0-9/10600496_685769811500359_2279872264768897689_n.jpg?oh=d7a9fe8ca8d809a0946c9304ce745098&amp;oe=56C39D8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72274" y="1837604"/>
            <a:ext cx="1725474" cy="25882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8" name="Picture 14" descr="https://scontent-lga3-1.xx.fbcdn.net/hphotos-prn2/v/t1.0-9/10665863_685771108166896_4732825620136977976_n.jpg?oh=f4d067ea16a97c93c02ac154ae8759f7&amp;oe=56AD2EF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3773" y="1542782"/>
            <a:ext cx="2034966" cy="30524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40" name="Picture 16" descr="https://scontent-lga3-1.xx.fbcdn.net/hphotos-ash4/t31.0-8/10710217_685768071500533_2678386293656603546_o.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68626" y="4484980"/>
            <a:ext cx="3461225" cy="23086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504868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648200" y="4595232"/>
            <a:ext cx="4038600" cy="208810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400" dirty="0">
              <a:latin typeface="+mn-lt"/>
            </a:endParaRPr>
          </a:p>
        </p:txBody>
      </p:sp>
      <p:pic>
        <p:nvPicPr>
          <p:cNvPr id="12" name="Picture 1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0870" y="240649"/>
            <a:ext cx="3200400" cy="1234439"/>
          </a:xfrm>
          <a:prstGeom prst="rect">
            <a:avLst/>
          </a:prstGeom>
        </p:spPr>
      </p:pic>
      <p:sp>
        <p:nvSpPr>
          <p:cNvPr id="16" name="TextBox 15"/>
          <p:cNvSpPr txBox="1"/>
          <p:nvPr/>
        </p:nvSpPr>
        <p:spPr>
          <a:xfrm>
            <a:off x="3929481" y="267945"/>
            <a:ext cx="5168267" cy="1938992"/>
          </a:xfrm>
          <a:prstGeom prst="rect">
            <a:avLst/>
          </a:prstGeom>
          <a:noFill/>
        </p:spPr>
        <p:txBody>
          <a:bodyPr wrap="square" rtlCol="0">
            <a:spAutoFit/>
          </a:bodyPr>
          <a:lstStyle/>
          <a:p>
            <a:pPr algn="ctr"/>
            <a:r>
              <a:rPr lang="en-US" sz="2400" b="1" dirty="0" smtClean="0">
                <a:solidFill>
                  <a:srgbClr val="006838"/>
                </a:solidFill>
              </a:rPr>
              <a:t>December 2014</a:t>
            </a:r>
          </a:p>
          <a:p>
            <a:pPr algn="ctr"/>
            <a:r>
              <a:rPr lang="en-US" sz="2400" b="1" dirty="0">
                <a:solidFill>
                  <a:srgbClr val="006838"/>
                </a:solidFill>
              </a:rPr>
              <a:t>Ocean Acidification &amp; Holiday Networking Event at the Gulf of Maine Research Institute</a:t>
            </a:r>
          </a:p>
          <a:p>
            <a:pPr algn="ctr"/>
            <a:endParaRPr lang="en-US" sz="2400" b="1" dirty="0" smtClean="0">
              <a:solidFill>
                <a:srgbClr val="006838"/>
              </a:solidFill>
            </a:endParaRPr>
          </a:p>
        </p:txBody>
      </p:sp>
      <p:pic>
        <p:nvPicPr>
          <p:cNvPr id="2050" name="Picture 2" descr="https://scontent-lga3-1.xx.fbcdn.net/hphotos-xta1/v/t1.0-9/10384120_732306060180067_8568799727091836334_n.jpg?oh=b1373b7f7a9201ac66536273c91512a2&amp;oe=56B26E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870" y="1569036"/>
            <a:ext cx="3112373" cy="20749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2" name="Picture 4" descr="https://scontent-lga3-1.xx.fbcdn.net/hphotos-xfl1/v/t1.0-9/11578_732306833513323_8288831214070213452_n.jpg?oh=5b10f4c985e7156f132f9568c79485b4&amp;oe=56EFF0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1270" y="1807991"/>
            <a:ext cx="3378476" cy="22523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4" name="Picture 6" descr="https://scontent-lga3-1.xx.fbcdn.net/hphotos-xfa1/v/t1.0-9/10404520_732305846846755_445380419346897061_n.jpg?oh=1fac1d1890604cc5a2711321e3fe1670&amp;oe=56F6844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92822" y="4188522"/>
            <a:ext cx="3354403" cy="22362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6" name="Picture 8" descr="https://scontent-lga3-1.xx.fbcdn.net/hphotos-frc3/v/t1.0-9/10858588_732306300180043_8844915555148110510_n.jpg?oh=9a1efb366bde848eb2be8f83f1a51a05&amp;oe=56C3AE3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9113" y="4595232"/>
            <a:ext cx="3219806" cy="21465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8" name="Picture 10" descr="https://scontent-lga3-1.xx.fbcdn.net/hphotos-xpa1/v/t1.0-9/250528_732306646846675_1828222223109822320_n.jpg?oh=da262ffdc3a202b846b8bc91c04e0fa9&amp;oe=56AF8076"/>
          <p:cNvPicPr>
            <a:picLocks noChangeAspect="1" noChangeArrowheads="1"/>
          </p:cNvPicPr>
          <p:nvPr/>
        </p:nvPicPr>
        <p:blipFill rotWithShape="1">
          <a:blip r:embed="rId7">
            <a:extLst>
              <a:ext uri="{28A0092B-C50C-407E-A947-70E740481C1C}">
                <a14:useLocalDpi xmlns:a14="http://schemas.microsoft.com/office/drawing/2010/main" val="0"/>
              </a:ext>
            </a:extLst>
          </a:blip>
          <a:srcRect t="1" r="41156" b="-4828"/>
          <a:stretch/>
        </p:blipFill>
        <p:spPr bwMode="auto">
          <a:xfrm>
            <a:off x="6912236" y="2146030"/>
            <a:ext cx="2062235" cy="24492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60" name="Picture 12" descr="https://scontent-lga3-1.xx.fbcdn.net/hphotos-frc3/v/t1.0-9/10336727_732306100180063_4030266938903255434_n.jpg?oh=8db2180bccb4784e1917c1b9547ec619&amp;oe=56F11945"/>
          <p:cNvPicPr>
            <a:picLocks noChangeAspect="1" noChangeArrowheads="1"/>
          </p:cNvPicPr>
          <p:nvPr/>
        </p:nvPicPr>
        <p:blipFill rotWithShape="1">
          <a:blip r:embed="rId8">
            <a:extLst>
              <a:ext uri="{28A0092B-C50C-407E-A947-70E740481C1C}">
                <a14:useLocalDpi xmlns:a14="http://schemas.microsoft.com/office/drawing/2010/main" val="0"/>
              </a:ext>
            </a:extLst>
          </a:blip>
          <a:srcRect t="11267"/>
          <a:stretch/>
        </p:blipFill>
        <p:spPr bwMode="auto">
          <a:xfrm>
            <a:off x="170205" y="3997439"/>
            <a:ext cx="1997383" cy="26626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350875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3823</TotalTime>
  <Words>1323</Words>
  <Application>Microsoft Macintosh PowerPoint</Application>
  <PresentationFormat>On-screen Show (4:3)</PresentationFormat>
  <Paragraphs>198</Paragraphs>
  <Slides>21</Slides>
  <Notes>4</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PowerPoint Presentation</vt:lpstr>
      <vt:lpstr>PowerPoint Presentation</vt:lpstr>
      <vt:lpstr>PowerPoint Presentation</vt:lpstr>
      <vt:lpstr>PowerPoint Presentation</vt:lpstr>
      <vt:lpstr>PowerPoint Presentation</vt:lpstr>
      <vt:lpstr>Fiscal Year 2015 Highlights</vt:lpstr>
      <vt:lpstr>Maine Clean Energy Day in Augusta, March 2015 </vt:lpstr>
      <vt:lpstr>PowerPoint Presentation</vt:lpstr>
      <vt:lpstr>PowerPoint Presentation</vt:lpstr>
      <vt:lpstr>PowerPoint Presentation</vt:lpstr>
      <vt:lpstr>PowerPoint Presentation</vt:lpstr>
      <vt:lpstr> E2Tech Staff</vt:lpstr>
      <vt:lpstr>PowerPoint Presentation</vt:lpstr>
      <vt:lpstr>PowerPoint Presentation</vt:lpstr>
      <vt:lpstr>PowerPoint Presentation</vt:lpstr>
      <vt:lpstr>PowerPoint Presentation</vt:lpstr>
      <vt:lpstr>PowerPoint Presentation</vt:lpstr>
      <vt:lpstr> What’s Ahead for 2016</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Benjamin Ayer</dc:creator>
  <cp:lastModifiedBy>Jeff Marks</cp:lastModifiedBy>
  <cp:revision>144</cp:revision>
  <dcterms:created xsi:type="dcterms:W3CDTF">2012-02-15T18:38:16Z</dcterms:created>
  <dcterms:modified xsi:type="dcterms:W3CDTF">2015-11-12T16:13:04Z</dcterms:modified>
</cp:coreProperties>
</file>