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405" r:id="rId2"/>
    <p:sldId id="441" r:id="rId3"/>
    <p:sldId id="444" r:id="rId4"/>
    <p:sldId id="445" r:id="rId5"/>
    <p:sldId id="446" r:id="rId6"/>
    <p:sldId id="447" r:id="rId7"/>
    <p:sldId id="448" r:id="rId8"/>
    <p:sldId id="451" r:id="rId9"/>
    <p:sldId id="449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000"/>
    <a:srgbClr val="FFFF99"/>
    <a:srgbClr val="C9C9C9"/>
    <a:srgbClr val="EFF7FB"/>
    <a:srgbClr val="DAE4EA"/>
    <a:srgbClr val="269A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0" autoAdjust="0"/>
    <p:restoredTop sz="94535" autoAdjust="0"/>
  </p:normalViewPr>
  <p:slideViewPr>
    <p:cSldViewPr snapToGrid="0">
      <p:cViewPr>
        <p:scale>
          <a:sx n="70" d="100"/>
          <a:sy n="70" d="100"/>
        </p:scale>
        <p:origin x="-2008" y="-80"/>
      </p:cViewPr>
      <p:guideLst>
        <p:guide orient="horz" pos="2112"/>
        <p:guide orient="horz" pos="480"/>
        <p:guide orient="horz" pos="3936"/>
        <p:guide pos="2880"/>
        <p:guide pos="192"/>
        <p:guide pos="55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rpreet.neeraj\Desktop\Summary_TMM%20Output%20Wind%20M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urpreet.neeraj\Desktop\Summary_TMM%20Output%20Wind%20M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lin\AppData\Local\Microsoft\Windows\Temporary%20Internet%20Files\Content.Outlook\2U78PDML\Summary_TMM%20Output%20Wind%20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930446194226"/>
          <c:y val="0.0934182590233545"/>
          <c:w val="0.81999321959755"/>
          <c:h val="0.40569002123142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5050"/>
              </a:solidFill>
            </c:spPr>
          </c:dPt>
          <c:cat>
            <c:strRef>
              <c:f>Summary!$J$38</c:f>
              <c:strCache>
                <c:ptCount val="1"/>
                <c:pt idx="0">
                  <c:v>CO2e</c:v>
                </c:pt>
              </c:strCache>
            </c:strRef>
          </c:cat>
          <c:val>
            <c:numRef>
              <c:f>Summary!$J$44</c:f>
              <c:numCache>
                <c:formatCode>#,##0</c:formatCode>
                <c:ptCount val="1"/>
                <c:pt idx="0">
                  <c:v>62177.90737226023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2622488"/>
        <c:axId val="2091409768"/>
      </c:barChart>
      <c:catAx>
        <c:axId val="2092622488"/>
        <c:scaling>
          <c:orientation val="minMax"/>
        </c:scaling>
        <c:delete val="0"/>
        <c:axPos val="l"/>
        <c:majorTickMark val="out"/>
        <c:minorTickMark val="none"/>
        <c:tickLblPos val="nextTo"/>
        <c:crossAx val="2091409768"/>
        <c:crosses val="autoZero"/>
        <c:auto val="1"/>
        <c:lblAlgn val="ctr"/>
        <c:lblOffset val="100"/>
        <c:noMultiLvlLbl val="0"/>
      </c:catAx>
      <c:valAx>
        <c:axId val="209140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Tons CO2 </a:t>
                </a:r>
                <a:r>
                  <a:rPr lang="en-US" dirty="0"/>
                  <a:t>equivalents</a:t>
                </a:r>
              </a:p>
            </c:rich>
          </c:tx>
          <c:layout>
            <c:manualLayout>
              <c:xMode val="edge"/>
              <c:yMode val="edge"/>
              <c:x val="0.376761592300962"/>
              <c:y val="0.726496480933514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092622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5050"/>
              </a:solidFill>
            </c:spPr>
          </c:dPt>
          <c:cat>
            <c:strRef>
              <c:f>(Summary!$D$38,Summary!$E$38,Summary!$G$38)</c:f>
              <c:strCache>
                <c:ptCount val="3"/>
                <c:pt idx="0">
                  <c:v>NOx</c:v>
                </c:pt>
                <c:pt idx="1">
                  <c:v>SO2</c:v>
                </c:pt>
                <c:pt idx="2">
                  <c:v>PM</c:v>
                </c:pt>
              </c:strCache>
            </c:strRef>
          </c:cat>
          <c:val>
            <c:numRef>
              <c:f>(Summary!$D$44,Summary!$E$44,Summary!$G$44)</c:f>
              <c:numCache>
                <c:formatCode>#,##0</c:formatCode>
                <c:ptCount val="3"/>
                <c:pt idx="0">
                  <c:v>26.75336699074294</c:v>
                </c:pt>
                <c:pt idx="1">
                  <c:v>88.99773764839446</c:v>
                </c:pt>
                <c:pt idx="2">
                  <c:v>36.35512296618147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0732680"/>
        <c:axId val="2082332952"/>
      </c:barChart>
      <c:catAx>
        <c:axId val="2090732680"/>
        <c:scaling>
          <c:orientation val="minMax"/>
        </c:scaling>
        <c:delete val="0"/>
        <c:axPos val="l"/>
        <c:majorTickMark val="out"/>
        <c:minorTickMark val="none"/>
        <c:tickLblPos val="nextTo"/>
        <c:crossAx val="2082332952"/>
        <c:crosses val="autoZero"/>
        <c:auto val="1"/>
        <c:lblAlgn val="ctr"/>
        <c:lblOffset val="100"/>
        <c:noMultiLvlLbl val="0"/>
      </c:catAx>
      <c:valAx>
        <c:axId val="2082332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</a:t>
                </a:r>
                <a:r>
                  <a:rPr lang="en-US" dirty="0" smtClean="0"/>
                  <a:t>ons </a:t>
                </a:r>
                <a:r>
                  <a:rPr lang="en-US" dirty="0"/>
                  <a:t>of pollutant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2090732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2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r>
              <a:rPr lang="en-US" sz="1200">
                <a:solidFill>
                  <a:srgbClr val="002060"/>
                </a:solidFill>
              </a:rPr>
              <a:t>ISO NE - Comparison of</a:t>
            </a:r>
            <a:r>
              <a:rPr lang="en-US" sz="1200" baseline="0">
                <a:solidFill>
                  <a:srgbClr val="002060"/>
                </a:solidFill>
              </a:rPr>
              <a:t> CO2 emission rates (lbs/MWh)</a:t>
            </a:r>
            <a:endParaRPr lang="en-US" sz="120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197818181818182"/>
          <c:y val="0.026936026936026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8410503329064"/>
          <c:y val="0.14907119290389"/>
          <c:w val="0.828960179925836"/>
          <c:h val="0.774489204260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cat>
            <c:strRef>
              <c:f>Sheet5!$B$3:$C$3</c:f>
              <c:strCache>
                <c:ptCount val="2"/>
                <c:pt idx="0">
                  <c:v>eGrid System Average </c:v>
                </c:pt>
                <c:pt idx="1">
                  <c:v>RSG TMM Model </c:v>
                </c:pt>
              </c:strCache>
            </c:strRef>
          </c:cat>
          <c:val>
            <c:numRef>
              <c:f>Sheet5!$B$4:$C$4</c:f>
              <c:numCache>
                <c:formatCode>General</c:formatCode>
                <c:ptCount val="2"/>
                <c:pt idx="0">
                  <c:v>828.0</c:v>
                </c:pt>
                <c:pt idx="1">
                  <c:v>1156.0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9870696"/>
        <c:axId val="2084651000"/>
      </c:barChart>
      <c:catAx>
        <c:axId val="208987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en-US"/>
          </a:p>
        </c:txPr>
        <c:crossAx val="2084651000"/>
        <c:crosses val="autoZero"/>
        <c:auto val="1"/>
        <c:lblAlgn val="ctr"/>
        <c:lblOffset val="100"/>
        <c:noMultiLvlLbl val="0"/>
      </c:catAx>
      <c:valAx>
        <c:axId val="208465100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CO2</a:t>
                </a:r>
                <a:r>
                  <a:rPr lang="en-US" baseline="0" dirty="0"/>
                  <a:t> Emission rate (lbs/</a:t>
                </a:r>
                <a:r>
                  <a:rPr lang="en-US" baseline="0" dirty="0" err="1"/>
                  <a:t>MWh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276580537995672"/>
              <c:y val="0.27128307812967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en-US"/>
          </a:p>
        </c:txPr>
        <c:crossAx val="2089870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13D9B3C9-EE5F-4761-BA44-D1B7BBDFB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2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defRPr sz="1300"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A580CDF4-D636-41DA-B925-5B41389D3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4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DF54FD-85B5-46D8-911C-04BA3735640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B5D57-238F-4BB1-B0CB-A91B1BA15673}" type="slidenum">
              <a:rPr lang="en-US" smtClean="0">
                <a:ea typeface="MS PGothic" pitchFamily="34" charset="-128"/>
              </a:rPr>
              <a:pPr/>
              <a:t>3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C6CF4-4156-482F-83D8-964BAA1BFFC3}" type="slidenum">
              <a:rPr lang="en-US" smtClean="0">
                <a:ea typeface="MS PGothic" pitchFamily="34" charset="-128"/>
              </a:rPr>
              <a:pPr/>
              <a:t>4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BDDFB-14EF-4B71-B9BE-9D5B65C76DB3}" type="slidenum">
              <a:rPr lang="en-US" smtClean="0">
                <a:ea typeface="MS PGothic" pitchFamily="34" charset="-128"/>
              </a:rPr>
              <a:pPr/>
              <a:t>5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94D7BD-FD9C-4C7A-9DC8-28413BFFBB56}" type="slidenum">
              <a:rPr lang="en-US" smtClean="0">
                <a:ea typeface="MS PGothic" pitchFamily="34" charset="-128"/>
              </a:rPr>
              <a:pPr/>
              <a:t>6</a:t>
            </a:fld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658D1C17-5A60-4100-BE77-89DB9378AEAE}" type="slidenum">
              <a:rPr lang="en-US" smtClean="0">
                <a:ea typeface="MS PGothic" pitchFamily="34" charset="-128"/>
              </a:rPr>
              <a:pPr defTabSz="965200"/>
              <a:t>7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658D1C17-5A60-4100-BE77-89DB9378AEAE}" type="slidenum">
              <a:rPr lang="en-US" smtClean="0">
                <a:ea typeface="MS PGothic" pitchFamily="34" charset="-128"/>
              </a:rPr>
              <a:pPr defTabSz="965200"/>
              <a:t>8</a:t>
            </a:fld>
            <a:endParaRPr lang="en-US" smtClean="0"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29940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840663" y="34432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066800"/>
            <a:ext cx="4191000" cy="990600"/>
          </a:xfrm>
        </p:spPr>
        <p:txBody>
          <a:bodyPr tIns="0" anchor="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057400"/>
            <a:ext cx="4191000" cy="914400"/>
          </a:xfrm>
        </p:spPr>
        <p:txBody>
          <a:bodyPr lIns="0" tIns="0"/>
          <a:lstStyle>
            <a:lvl1pPr marL="0" indent="0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267200" y="4572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fld id="{658C6A79-2261-4035-A378-0265A946D3F1}" type="datetime1">
              <a:rPr lang="en-US"/>
              <a:pPr>
                <a:defRPr/>
              </a:pPr>
              <a:t>10/25/11</a:t>
            </a:fld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267200" y="3886200"/>
            <a:ext cx="4114800" cy="609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/>
              <a:t>Prepared for:</a:t>
            </a:r>
          </a:p>
          <a:p>
            <a:pPr>
              <a:defRPr/>
            </a:pPr>
            <a:r>
              <a:rPr lang="en-US"/>
              <a:t>Client Name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133600" cy="281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248400" cy="281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762000"/>
            <a:ext cx="4191000" cy="2057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762000"/>
            <a:ext cx="419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762000"/>
            <a:ext cx="8534400" cy="2057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762000"/>
            <a:ext cx="4038600" cy="371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762000"/>
            <a:ext cx="4038600" cy="3719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9925" y="6324600"/>
            <a:ext cx="6858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fld id="{7EE006CA-D875-48FE-9E0A-DAFBB2B20C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91000" cy="205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191000" cy="205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reeform 2"/>
          <p:cNvSpPr>
            <a:spLocks/>
          </p:cNvSpPr>
          <p:nvPr/>
        </p:nvSpPr>
        <p:spPr bwMode="auto">
          <a:xfrm>
            <a:off x="0" y="0"/>
            <a:ext cx="91440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5472" y="336"/>
              </a:cxn>
              <a:cxn ang="0">
                <a:pos x="5760" y="144"/>
              </a:cxn>
              <a:cxn ang="0">
                <a:pos x="5760" y="0"/>
              </a:cxn>
              <a:cxn ang="0">
                <a:pos x="0" y="0"/>
              </a:cxn>
              <a:cxn ang="0">
                <a:pos x="0" y="336"/>
              </a:cxn>
            </a:cxnLst>
            <a:rect l="0" t="0" r="r" b="b"/>
            <a:pathLst>
              <a:path w="5760" h="336">
                <a:moveTo>
                  <a:pt x="0" y="336"/>
                </a:moveTo>
                <a:lnTo>
                  <a:pt x="5472" y="336"/>
                </a:lnTo>
                <a:lnTo>
                  <a:pt x="5760" y="144"/>
                </a:lnTo>
                <a:lnTo>
                  <a:pt x="5760" y="0"/>
                </a:lnTo>
                <a:lnTo>
                  <a:pt x="0" y="0"/>
                </a:lnTo>
                <a:lnTo>
                  <a:pt x="0" y="336"/>
                </a:lnTo>
                <a:close/>
              </a:path>
            </a:pathLst>
          </a:custGeom>
          <a:solidFill>
            <a:srgbClr val="598094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458200" y="652462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fld id="{A8C2B5AC-C81D-41A2-88D9-EC3566B4EE13}" type="slidenum">
              <a:rPr lang="en-US" sz="1400" b="1">
                <a:solidFill>
                  <a:srgbClr val="3D7B7A"/>
                </a:solidFill>
                <a:latin typeface="Trebuchet MS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400" b="1">
              <a:solidFill>
                <a:srgbClr val="3D7B7A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290" r:id="rId2"/>
    <p:sldLayoutId id="2147484291" r:id="rId3"/>
    <p:sldLayoutId id="2147484292" r:id="rId4"/>
    <p:sldLayoutId id="2147484293" r:id="rId5"/>
    <p:sldLayoutId id="2147484294" r:id="rId6"/>
    <p:sldLayoutId id="2147484295" r:id="rId7"/>
    <p:sldLayoutId id="2147484296" r:id="rId8"/>
    <p:sldLayoutId id="2147484297" r:id="rId9"/>
    <p:sldLayoutId id="2147484298" r:id="rId10"/>
    <p:sldLayoutId id="2147484299" r:id="rId11"/>
    <p:sldLayoutId id="2147484300" r:id="rId12"/>
    <p:sldLayoutId id="2147484301" r:id="rId13"/>
    <p:sldLayoutId id="2147484303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MS PGothic" pitchFamily="34" charset="-128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rgbClr val="5F5F5F"/>
          </a:solidFill>
          <a:latin typeface="+mn-lt"/>
          <a:ea typeface="MS PGothic" pitchFamily="34" charset="-128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F5F5F"/>
          </a:solidFill>
          <a:latin typeface="+mn-lt"/>
          <a:ea typeface="MS PGothic" pitchFamily="34" charset="-128"/>
          <a:cs typeface="+mn-cs"/>
        </a:defRPr>
      </a:lvl2pPr>
      <a:lvl3pPr marL="1092200" indent="-1778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2000">
          <a:solidFill>
            <a:srgbClr val="5F5F5F"/>
          </a:solidFill>
          <a:latin typeface="+mn-lt"/>
          <a:ea typeface="MS PGothic" pitchFamily="34" charset="-128"/>
          <a:cs typeface="+mn-cs"/>
        </a:defRPr>
      </a:lvl3pPr>
      <a:lvl4pPr marL="1435100" indent="-1778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>
          <a:solidFill>
            <a:srgbClr val="5F5F5F"/>
          </a:solidFill>
          <a:latin typeface="+mn-lt"/>
          <a:ea typeface="MS PGothic" pitchFamily="34" charset="-128"/>
          <a:cs typeface="+mn-cs"/>
        </a:defRPr>
      </a:lvl4pPr>
      <a:lvl5pPr marL="1778000" indent="-1778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  <a:ea typeface="MS PGothic" pitchFamily="34" charset="-128"/>
          <a:cs typeface="+mn-cs"/>
        </a:defRPr>
      </a:lvl5pPr>
      <a:lvl6pPr marL="2235200" indent="-1778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  <a:ea typeface="+mn-ea"/>
          <a:cs typeface="+mn-cs"/>
        </a:defRPr>
      </a:lvl6pPr>
      <a:lvl7pPr marL="2692400" indent="-1778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  <a:ea typeface="+mn-ea"/>
          <a:cs typeface="+mn-cs"/>
        </a:defRPr>
      </a:lvl7pPr>
      <a:lvl8pPr marL="3149600" indent="-1778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  <a:ea typeface="+mn-ea"/>
          <a:cs typeface="+mn-cs"/>
        </a:defRPr>
      </a:lvl8pPr>
      <a:lvl9pPr marL="3606800" indent="-1778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5F5F5F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55325" y="1535998"/>
            <a:ext cx="4191000" cy="89844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Maine Wind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ower </a:t>
            </a:r>
            <a:r>
              <a:rPr lang="en-US" sz="2400" dirty="0" smtClean="0"/>
              <a:t>Forum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800" dirty="0" smtClean="0"/>
              <a:t>Why Wind Power in Maine ?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35302" y="4513521"/>
            <a:ext cx="41910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itchFamily="34" charset="0"/>
                <a:cs typeface="Calibri" pitchFamily="34" charset="0"/>
              </a:rPr>
              <a:t>Colin High 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Resource Systems Group Inc.</a:t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  <a:cs typeface="Calibri" pitchFamily="34" charset="0"/>
              </a:rPr>
            </a:br>
            <a:r>
              <a:rPr lang="en-US" dirty="0" smtClean="0">
                <a:latin typeface="Calibri" pitchFamily="34" charset="0"/>
                <a:cs typeface="Calibri" pitchFamily="34" charset="0"/>
              </a:rPr>
              <a:t>October 26, 2011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-28575"/>
            <a:ext cx="7964487" cy="6191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Why Wind Power in Maine?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8612" y="838200"/>
            <a:ext cx="8405813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1500" lvl="1" indent="-228600">
              <a:spcBef>
                <a:spcPct val="20000"/>
              </a:spcBef>
              <a:buFontTx/>
              <a:buChar char="–"/>
              <a:defRPr/>
            </a:pPr>
            <a:endParaRPr lang="en-US" sz="1400" kern="0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9571" y="861238"/>
            <a:ext cx="8672286" cy="529682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The US must reduce its Greenhouse Gas Emissions by at least 80% by 2050 to avoid potentially catastrophic climate change.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This will require a dramatic reduction in the use of fossil fuels for all purposes.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And a rapid </a:t>
            </a:r>
            <a:r>
              <a:rPr lang="en-US" b="1" dirty="0" smtClean="0">
                <a:solidFill>
                  <a:schemeClr val="tx2"/>
                </a:solidFill>
                <a:cs typeface="Calibri" pitchFamily="34" charset="0"/>
              </a:rPr>
              <a:t>increase</a:t>
            </a:r>
            <a:r>
              <a:rPr lang="en-US" b="1" dirty="0" smtClean="0">
                <a:solidFill>
                  <a:schemeClr val="tx2"/>
                </a:solidFill>
              </a:rPr>
              <a:t> in the use of of near zero emissions energy sources to generate electricity in existing sectors. 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And expanded use of near zero emissions electricity for vehicles. </a:t>
            </a:r>
          </a:p>
          <a:p>
            <a:pPr>
              <a:buFont typeface="Wingdings" pitchFamily="2" charset="2"/>
              <a:buChar char="Ø"/>
            </a:pPr>
            <a:endParaRPr lang="en-US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Wind </a:t>
            </a:r>
            <a:r>
              <a:rPr lang="en-US" b="1" dirty="0">
                <a:solidFill>
                  <a:schemeClr val="tx2"/>
                </a:solidFill>
              </a:rPr>
              <a:t>is an essential component of Maine and New England’s </a:t>
            </a:r>
            <a:r>
              <a:rPr lang="en-US" b="1" dirty="0" smtClean="0">
                <a:solidFill>
                  <a:schemeClr val="tx2"/>
                </a:solidFill>
              </a:rPr>
              <a:t>energy future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because:</a:t>
            </a:r>
            <a:r>
              <a:rPr lang="en-US" b="1" dirty="0">
                <a:solidFill>
                  <a:schemeClr val="tx2"/>
                </a:solidFill>
              </a:rPr>
              <a:t>      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Wind </a:t>
            </a:r>
            <a:r>
              <a:rPr lang="en-US" sz="2400" dirty="0">
                <a:solidFill>
                  <a:schemeClr val="tx2"/>
                </a:solidFill>
              </a:rPr>
              <a:t>has near zero air </a:t>
            </a:r>
            <a:r>
              <a:rPr lang="en-US" sz="2400" dirty="0" smtClean="0">
                <a:solidFill>
                  <a:schemeClr val="tx2"/>
                </a:solidFill>
              </a:rPr>
              <a:t>emissions and no significant hazards or waste disposal issues like nuclear power.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The cost of </a:t>
            </a:r>
            <a:r>
              <a:rPr lang="en-US" sz="2400" dirty="0">
                <a:solidFill>
                  <a:schemeClr val="tx2"/>
                </a:solidFill>
              </a:rPr>
              <a:t>wind generated power on </a:t>
            </a:r>
            <a:r>
              <a:rPr lang="en-US" sz="2400" dirty="0" smtClean="0">
                <a:solidFill>
                  <a:schemeClr val="tx2"/>
                </a:solidFill>
              </a:rPr>
              <a:t>a per kWh basis </a:t>
            </a:r>
            <a:r>
              <a:rPr lang="en-US" sz="2400" dirty="0">
                <a:solidFill>
                  <a:schemeClr val="tx2"/>
                </a:solidFill>
              </a:rPr>
              <a:t>is, or soon will </a:t>
            </a:r>
            <a:r>
              <a:rPr lang="en-US" sz="2400" dirty="0" smtClean="0">
                <a:solidFill>
                  <a:schemeClr val="tx2"/>
                </a:solidFill>
              </a:rPr>
              <a:t>be competitive </a:t>
            </a:r>
            <a:r>
              <a:rPr lang="en-US" sz="2400" dirty="0">
                <a:solidFill>
                  <a:schemeClr val="tx2"/>
                </a:solidFill>
              </a:rPr>
              <a:t>with coal and </a:t>
            </a:r>
            <a:r>
              <a:rPr lang="en-US" sz="2400" dirty="0" smtClean="0">
                <a:solidFill>
                  <a:schemeClr val="tx2"/>
                </a:solidFill>
              </a:rPr>
              <a:t>gas.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Maine </a:t>
            </a:r>
            <a:r>
              <a:rPr lang="en-US" sz="2400" dirty="0">
                <a:solidFill>
                  <a:schemeClr val="tx2"/>
                </a:solidFill>
              </a:rPr>
              <a:t>has a large potential for on shore and off shore wind but it will require a broad public consensus to speed up development.</a:t>
            </a: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6388" y="-28575"/>
            <a:ext cx="7964487" cy="6191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alibri" pitchFamily="34" charset="0"/>
                <a:cs typeface="Calibri" pitchFamily="34" charset="0"/>
              </a:rPr>
              <a:t>Maine Wind Map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38138" y="719138"/>
            <a:ext cx="8253412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2286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en-US" sz="1600" kern="0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880508"/>
            <a:ext cx="4169390" cy="55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838200"/>
            <a:ext cx="4343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Air Emission Benefits of Wind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8976" y="691117"/>
            <a:ext cx="8144539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Wind reduces 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air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 emissions in the following ways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:</a:t>
            </a:r>
            <a:b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Wind directly displaces fossil fueled generation on the margin and reduces the need for additional fossil fueled capacity.</a:t>
            </a:r>
            <a:b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Wind therefore directly reduces emissions of GHGs -carbon dioxide, nitrous oxide, and methane and pollutants with direct health impacts such as nitrogen oxides, sulfur dioxide, fine particulate matter, mercury and volatile organic compounds.</a:t>
            </a:r>
            <a:b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Indirectly wind reduces upstream methane from the extraction of fuel at coal mines and oil and gas wells.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723014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Avoided Emissions from a 40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MW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Wind Farm in Maine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675167" y="1669313"/>
          <a:ext cx="2895600" cy="2362202"/>
        </p:xfrm>
        <a:graphic>
          <a:graphicData uri="http://schemas.openxmlformats.org/drawingml/2006/table">
            <a:tbl>
              <a:tblPr/>
              <a:tblGrid>
                <a:gridCol w="1495114"/>
                <a:gridCol w="1400486"/>
              </a:tblGrid>
              <a:tr h="34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Fuel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MWh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Gas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84,700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Oil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11,462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Coal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10,910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Biomass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Other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1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Annual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107,216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Chart 61"/>
          <p:cNvGraphicFramePr/>
          <p:nvPr/>
        </p:nvGraphicFramePr>
        <p:xfrm>
          <a:off x="3950806" y="1483204"/>
          <a:ext cx="4572000" cy="149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3" name="Chart 62"/>
          <p:cNvGraphicFramePr/>
          <p:nvPr/>
        </p:nvGraphicFramePr>
        <p:xfrm>
          <a:off x="4004930" y="2806995"/>
          <a:ext cx="4572000" cy="2668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2381" y="999460"/>
            <a:ext cx="29026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Avoided Generation by Fuel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7181" y="1020724"/>
            <a:ext cx="3296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Avoided Emissions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3786" y="5676405"/>
            <a:ext cx="57001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2060"/>
                </a:solidFill>
              </a:rPr>
              <a:t>Calculated by the RSG Time Matched Marginal (TMM) Model of the NE ISO (2007 data).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Conventional Analysis Underestimates Wind Benefits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477705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widely used conventional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analysis based on EPA  </a:t>
            </a:r>
            <a:r>
              <a:rPr lang="en-US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eGRID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system average emission rates underestimates avoided emissions from wind power 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compared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with time matched marginal emissions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analysis that is 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consistent with the WRI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Protocol. </a:t>
            </a:r>
            <a:endParaRPr lang="en-US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10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Conventional analysis does not include indirect upstream air emissions</a:t>
            </a:r>
            <a:endParaRPr lang="en-US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982412" y="3549481"/>
          <a:ext cx="5050970" cy="2851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Other Considerations 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063256"/>
            <a:ext cx="8229600" cy="506290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Additional transmission capacity 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for wind will </a:t>
            </a:r>
            <a:r>
              <a:rPr lang="en-US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be needed 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 some cases, but </a:t>
            </a:r>
            <a:r>
              <a:rPr lang="en-US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wind 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is not expected to </a:t>
            </a:r>
            <a:r>
              <a:rPr lang="en-US" sz="26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require additional back up gas generation until wind is 30% or more of the regional generation mix</a:t>
            </a: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.</a:t>
            </a:r>
            <a:b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Wind can be predicted and incorporated into the NE ISO market bidding process.</a:t>
            </a:r>
          </a:p>
          <a:p>
            <a:pPr>
              <a:buFont typeface="Wingdings" pitchFamily="2" charset="2"/>
              <a:buChar char="Ø"/>
            </a:pP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Off shore wind power at present is more expensive to develop than land based wind farms.</a:t>
            </a:r>
            <a:b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Cost of all wind generation is expected to decrease in the future with experience and scale.</a:t>
            </a:r>
            <a:endParaRPr lang="en-US" sz="26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Conclusions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063256"/>
            <a:ext cx="8229600" cy="506290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Wind is the best option for providing large amounts of near zero emission power in Maine in the next one or two decades at a cost comparable to fossil fuels.</a:t>
            </a:r>
            <a:b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Maine needs to build a broad consensus on the need for a substantial growth of wind power to avoid the delays and added costs that are often associated with misunderstandings about the impacts of large scale deployment of wind power.</a:t>
            </a:r>
          </a:p>
          <a:p>
            <a:pPr>
              <a:buFont typeface="Wingdings" pitchFamily="2" charset="2"/>
              <a:buChar char="Ø"/>
            </a:pPr>
            <a:endParaRPr lang="en-US" sz="2600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At present wind is the most economical, environmental and morally responsible electric power choice that we can make in New England.</a:t>
            </a:r>
            <a:endParaRPr lang="en-US" sz="26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Contact Information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075120" y="1644502"/>
            <a:ext cx="4665922" cy="371951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Colin High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Resources Systems Group Inc.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55 railroad Row 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White River Junction  VT, 05001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chigh@rsginc.com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802-295-4999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808080"/>
      </a:dk1>
      <a:lt1>
        <a:srgbClr val="FFFFFF"/>
      </a:lt1>
      <a:dk2>
        <a:srgbClr val="000000"/>
      </a:dk2>
      <a:lt2>
        <a:srgbClr val="808080"/>
      </a:lt2>
      <a:accent1>
        <a:srgbClr val="598094"/>
      </a:accent1>
      <a:accent2>
        <a:srgbClr val="235A37"/>
      </a:accent2>
      <a:accent3>
        <a:srgbClr val="FFFFFF"/>
      </a:accent3>
      <a:accent4>
        <a:srgbClr val="6C6C6C"/>
      </a:accent4>
      <a:accent5>
        <a:srgbClr val="B5C0C8"/>
      </a:accent5>
      <a:accent6>
        <a:srgbClr val="1F5131"/>
      </a:accent6>
      <a:hlink>
        <a:srgbClr val="BC610D"/>
      </a:hlink>
      <a:folHlink>
        <a:srgbClr val="AFC14F"/>
      </a:folHlink>
    </a:clrScheme>
    <a:fontScheme name="Blank Presentation">
      <a:majorFont>
        <a:latin typeface="Arial"/>
        <a:ea typeface="MS PGothic"/>
        <a:cs typeface="Arial"/>
      </a:majorFont>
      <a:minorFont>
        <a:latin typeface="Trebuchet MS"/>
        <a:ea typeface="MS PGothic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lank Presentation 1">
        <a:dk1>
          <a:srgbClr val="B7B7B7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9C9C9C"/>
        </a:accent4>
        <a:accent5>
          <a:srgbClr val="B5C0C8"/>
        </a:accent5>
        <a:accent6>
          <a:srgbClr val="1F5131"/>
        </a:accent6>
        <a:hlink>
          <a:srgbClr val="0073B4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808080"/>
        </a:dk1>
        <a:lt1>
          <a:srgbClr val="FFFFFF"/>
        </a:lt1>
        <a:dk2>
          <a:srgbClr val="000000"/>
        </a:dk2>
        <a:lt2>
          <a:srgbClr val="808080"/>
        </a:lt2>
        <a:accent1>
          <a:srgbClr val="598094"/>
        </a:accent1>
        <a:accent2>
          <a:srgbClr val="235A37"/>
        </a:accent2>
        <a:accent3>
          <a:srgbClr val="FFFFFF"/>
        </a:accent3>
        <a:accent4>
          <a:srgbClr val="6C6C6C"/>
        </a:accent4>
        <a:accent5>
          <a:srgbClr val="B5C0C8"/>
        </a:accent5>
        <a:accent6>
          <a:srgbClr val="1F5131"/>
        </a:accent6>
        <a:hlink>
          <a:srgbClr val="BC610D"/>
        </a:hlink>
        <a:folHlink>
          <a:srgbClr val="AFC1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12041</TotalTime>
  <Words>302</Words>
  <Application>Microsoft Macintosh PowerPoint</Application>
  <PresentationFormat>On-screen Show (4:3)</PresentationFormat>
  <Paragraphs>72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Maine Wind Power Forum  Why Wind Power in Maine ?</vt:lpstr>
      <vt:lpstr>Why Wind Power in Maine?</vt:lpstr>
      <vt:lpstr>Maine Wind Map </vt:lpstr>
      <vt:lpstr>Air Emission Benefits of Wind </vt:lpstr>
      <vt:lpstr>Avoided Emissions from a 40 MW Wind Farm in Maine</vt:lpstr>
      <vt:lpstr>Conventional Analysis Underestimates Wind Benefits </vt:lpstr>
      <vt:lpstr>Other Considerations </vt:lpstr>
      <vt:lpstr>Conclusions</vt:lpstr>
      <vt:lpstr>Contact Information</vt:lpstr>
    </vt:vector>
  </TitlesOfParts>
  <Company>Bluehouse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Market Analysis Capabilities</dc:title>
  <dc:creator>Josh Turner</dc:creator>
  <cp:lastModifiedBy>Harry Brown</cp:lastModifiedBy>
  <cp:revision>701</cp:revision>
  <dcterms:created xsi:type="dcterms:W3CDTF">2007-08-30T20:09:20Z</dcterms:created>
  <dcterms:modified xsi:type="dcterms:W3CDTF">2011-10-25T23:56:00Z</dcterms:modified>
</cp:coreProperties>
</file>